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1"/>
  </p:notesMasterIdLst>
  <p:sldIdLst>
    <p:sldId id="268" r:id="rId2"/>
    <p:sldId id="277" r:id="rId3"/>
    <p:sldId id="269" r:id="rId4"/>
    <p:sldId id="271" r:id="rId5"/>
    <p:sldId id="272" r:id="rId6"/>
    <p:sldId id="274" r:id="rId7"/>
    <p:sldId id="278" r:id="rId8"/>
    <p:sldId id="275" r:id="rId9"/>
    <p:sldId id="276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A75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7B7C05-4B05-489B-A1DC-422E95759B21}" type="datetimeFigureOut">
              <a:rPr lang="en-US" smtClean="0"/>
              <a:t>2/22/2022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ADAF84-50FA-4EDA-8535-873CF68B3C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1972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40000">
                <a:srgbClr val="494885"/>
              </a:gs>
              <a:gs pos="0">
                <a:srgbClr val="6767AA">
                  <a:lumMod val="75000"/>
                  <a:lumOff val="25000"/>
                </a:srgbClr>
              </a:gs>
              <a:gs pos="100000">
                <a:srgbClr val="494885">
                  <a:lumMod val="5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40CF5A4-E87A-4FF2-ADA1-90E1DB5AF9B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" name="Group 3"/>
          <p:cNvGrpSpPr/>
          <p:nvPr userDrawn="1"/>
        </p:nvGrpSpPr>
        <p:grpSpPr>
          <a:xfrm>
            <a:off x="3616960" y="6416040"/>
            <a:ext cx="8575040" cy="446620"/>
            <a:chOff x="3616960" y="6400800"/>
            <a:chExt cx="8575040" cy="446620"/>
          </a:xfrm>
        </p:grpSpPr>
        <p:sp>
          <p:nvSpPr>
            <p:cNvPr id="5" name="Rectangle 4"/>
            <p:cNvSpPr/>
            <p:nvPr/>
          </p:nvSpPr>
          <p:spPr>
            <a:xfrm>
              <a:off x="3616960" y="6400800"/>
              <a:ext cx="8575040" cy="446620"/>
            </a:xfrm>
            <a:prstGeom prst="rect">
              <a:avLst/>
            </a:prstGeom>
            <a:gradFill>
              <a:gsLst>
                <a:gs pos="0">
                  <a:srgbClr val="252525">
                    <a:alpha val="0"/>
                  </a:srgbClr>
                </a:gs>
                <a:gs pos="40000">
                  <a:schemeClr val="tx1">
                    <a:alpha val="45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974080" y="6470221"/>
              <a:ext cx="60853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30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 pitchFamily="34" charset="0"/>
                  <a:ea typeface="+mn-ea"/>
                  <a:cs typeface="+mn-cs"/>
                </a:rPr>
                <a:t>DEPARTEMEN KEBIJAKAN EKONOMI DAN MONETER</a:t>
              </a:r>
              <a:endParaRPr kumimoji="0" lang="id-ID" sz="14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endParaRPr>
            </a:p>
          </p:txBody>
        </p:sp>
      </p:grpSp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6844937" y="1950720"/>
            <a:ext cx="5024846" cy="1469980"/>
          </a:xfrm>
          <a:noFill/>
          <a:effectLst>
            <a:outerShdw blurRad="50800" dist="76200" dir="8100000" algn="tr" rotWithShape="0">
              <a:prstClr val="black">
                <a:alpha val="23000"/>
              </a:prstClr>
            </a:outerShdw>
          </a:effectLst>
        </p:spPr>
        <p:txBody>
          <a:bodyPr vert="horz" wrap="square" lIns="91440" tIns="45720" rIns="91440" bIns="45720" rtlCol="0" anchor="b">
            <a:noAutofit/>
          </a:bodyPr>
          <a:lstStyle>
            <a:lvl1pPr>
              <a:defRPr lang="en-US" sz="4000">
                <a:gradFill flip="none" rotWithShape="1">
                  <a:gsLst>
                    <a:gs pos="76100">
                      <a:srgbClr val="EDE0C5"/>
                    </a:gs>
                    <a:gs pos="21250">
                      <a:srgbClr val="EDE0C5"/>
                    </a:gs>
                    <a:gs pos="0">
                      <a:srgbClr val="F4C55D"/>
                    </a:gs>
                    <a:gs pos="50000">
                      <a:srgbClr val="F4C35C">
                        <a:shade val="67500"/>
                        <a:satMod val="115000"/>
                      </a:srgbClr>
                    </a:gs>
                    <a:gs pos="100000">
                      <a:srgbClr val="F4C35C">
                        <a:shade val="100000"/>
                        <a:satMod val="115000"/>
                      </a:srgbClr>
                    </a:gs>
                  </a:gsLst>
                  <a:lin ang="18900000" scaled="1"/>
                  <a:tileRect/>
                </a:gradFill>
                <a:effectLst/>
                <a:latin typeface="Century Gothic" panose="020B0502020202020204" pitchFamily="34" charset="0"/>
                <a:ea typeface="+mn-ea"/>
                <a:cs typeface="+mn-cs"/>
              </a:defRPr>
            </a:lvl1pPr>
          </a:lstStyle>
          <a:p>
            <a:pPr marL="0" marR="0" lvl="0" indent="0" algn="ctr" fontAlgn="auto">
              <a:spcAft>
                <a:spcPts val="0"/>
              </a:spcAft>
              <a:buClrTx/>
              <a:buSzTx/>
              <a:buFontTx/>
              <a:tabLst/>
            </a:pPr>
            <a:r>
              <a:rPr lang="en-US" dirty="0"/>
              <a:t>Click to edit Master title style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6844936" y="3602038"/>
            <a:ext cx="5024847" cy="699996"/>
          </a:xfrm>
        </p:spPr>
        <p:txBody>
          <a:bodyPr vert="horz" lIns="91440" tIns="45720" rIns="91440" bIns="45720" rtlCol="0">
            <a:normAutofit fontScale="85000" lnSpcReduction="20000"/>
          </a:bodyPr>
          <a:lstStyle>
            <a:lvl1pPr>
              <a:defRPr kumimoji="0" lang="en-US" sz="2000" b="0" i="0" u="none" strike="noStrike" cap="none" spc="0" normalizeH="0">
                <a:ln>
                  <a:noFill/>
                </a:ln>
                <a:solidFill>
                  <a:prstClr val="white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entury Gothic" panose="020B0502020202020204" pitchFamily="34" charset="0"/>
                <a:cs typeface="Segoe UI" panose="020B0502040204020203" pitchFamily="34" charset="0"/>
              </a:defRPr>
            </a:lvl1pPr>
          </a:lstStyle>
          <a:p>
            <a:pPr marL="0" marR="0" lvl="0" indent="0" algn="ctr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</a:pPr>
            <a:r>
              <a:rPr lang="en-US"/>
              <a:t>Click to edit Master subtitle style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590" y="159801"/>
            <a:ext cx="2950711" cy="616376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221601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40000">
                <a:srgbClr val="494885"/>
              </a:gs>
              <a:gs pos="0">
                <a:srgbClr val="6767AA">
                  <a:lumMod val="75000"/>
                  <a:lumOff val="25000"/>
                </a:srgbClr>
              </a:gs>
              <a:gs pos="100000">
                <a:srgbClr val="494885">
                  <a:lumMod val="5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8879" y="1"/>
            <a:ext cx="12197021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4937" y="1950720"/>
            <a:ext cx="5024846" cy="1469980"/>
          </a:xfrm>
          <a:noFill/>
          <a:effectLst>
            <a:outerShdw blurRad="50800" dist="76200" dir="8100000" algn="tr" rotWithShape="0">
              <a:prstClr val="black">
                <a:alpha val="23000"/>
              </a:prstClr>
            </a:outerShdw>
          </a:effectLst>
        </p:spPr>
        <p:txBody>
          <a:bodyPr vert="horz" wrap="square" lIns="91440" tIns="45720" rIns="91440" bIns="45720" rtlCol="0" anchor="b">
            <a:noAutofit/>
          </a:bodyPr>
          <a:lstStyle>
            <a:lvl1pPr>
              <a:defRPr lang="en-US" sz="4000">
                <a:gradFill flip="none" rotWithShape="1">
                  <a:gsLst>
                    <a:gs pos="76100">
                      <a:srgbClr val="EDE0C5"/>
                    </a:gs>
                    <a:gs pos="21250">
                      <a:srgbClr val="EDE0C5"/>
                    </a:gs>
                    <a:gs pos="0">
                      <a:srgbClr val="F4C55D"/>
                    </a:gs>
                    <a:gs pos="50000">
                      <a:srgbClr val="F4C35C">
                        <a:shade val="67500"/>
                        <a:satMod val="115000"/>
                      </a:srgbClr>
                    </a:gs>
                    <a:gs pos="100000">
                      <a:srgbClr val="F4C35C">
                        <a:shade val="100000"/>
                        <a:satMod val="115000"/>
                      </a:srgbClr>
                    </a:gs>
                  </a:gsLst>
                  <a:lin ang="18900000" scaled="1"/>
                  <a:tileRect/>
                </a:gradFill>
                <a:effectLst/>
                <a:latin typeface="Century Gothic" panose="020B0502020202020204" pitchFamily="34" charset="0"/>
                <a:ea typeface="+mn-ea"/>
                <a:cs typeface="+mn-cs"/>
              </a:defRPr>
            </a:lvl1pPr>
          </a:lstStyle>
          <a:p>
            <a:pPr marL="0" marR="0" lvl="0" indent="0" algn="ctr" fontAlgn="auto">
              <a:spcAft>
                <a:spcPts val="0"/>
              </a:spcAft>
              <a:buClrTx/>
              <a:buSzTx/>
              <a:buFontTx/>
              <a:tabLst/>
            </a:pPr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4936" y="3602038"/>
            <a:ext cx="5024847" cy="699996"/>
          </a:xfrm>
        </p:spPr>
        <p:txBody>
          <a:bodyPr vert="horz" lIns="91440" tIns="45720" rIns="91440" bIns="45720" rtlCol="0">
            <a:normAutofit fontScale="85000" lnSpcReduction="20000"/>
          </a:bodyPr>
          <a:lstStyle>
            <a:lvl1pPr>
              <a:defRPr kumimoji="0" lang="en-US" sz="2000" b="0" i="0" u="none" strike="noStrike" cap="none" spc="0" normalizeH="0">
                <a:ln>
                  <a:noFill/>
                </a:ln>
                <a:solidFill>
                  <a:prstClr val="white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entury Gothic" panose="020B0502020202020204" pitchFamily="34" charset="0"/>
                <a:cs typeface="Segoe UI" panose="020B0502040204020203" pitchFamily="34" charset="0"/>
              </a:defRPr>
            </a:lvl1pPr>
          </a:lstStyle>
          <a:p>
            <a:pPr marL="0" marR="0" lvl="0" indent="0" algn="ctr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</a:pPr>
            <a:r>
              <a:rPr lang="en-US"/>
              <a:t>Click to edit Master subtitle style</a:t>
            </a:r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3616960" y="6416040"/>
            <a:ext cx="8575040" cy="446620"/>
            <a:chOff x="3616960" y="6400800"/>
            <a:chExt cx="8575040" cy="446620"/>
          </a:xfrm>
        </p:grpSpPr>
        <p:sp>
          <p:nvSpPr>
            <p:cNvPr id="16" name="Rectangle 15"/>
            <p:cNvSpPr/>
            <p:nvPr/>
          </p:nvSpPr>
          <p:spPr>
            <a:xfrm>
              <a:off x="3616960" y="6400800"/>
              <a:ext cx="8575040" cy="446620"/>
            </a:xfrm>
            <a:prstGeom prst="rect">
              <a:avLst/>
            </a:prstGeom>
            <a:gradFill>
              <a:gsLst>
                <a:gs pos="0">
                  <a:srgbClr val="252525">
                    <a:alpha val="0"/>
                  </a:srgbClr>
                </a:gs>
                <a:gs pos="40000">
                  <a:schemeClr val="tx1">
                    <a:alpha val="45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974080" y="6470221"/>
              <a:ext cx="60853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30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 pitchFamily="34" charset="0"/>
                  <a:ea typeface="+mn-ea"/>
                  <a:cs typeface="+mn-cs"/>
                </a:rPr>
                <a:t>DEPARTEMEN KEBIJAKAN EKONOMI DAN MONETER</a:t>
              </a:r>
              <a:endParaRPr kumimoji="0" lang="id-ID" sz="14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endParaRPr>
            </a:p>
          </p:txBody>
        </p:sp>
      </p:grp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54279" y="1449176"/>
            <a:ext cx="3792041" cy="5139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8513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40000">
                <a:srgbClr val="494885"/>
              </a:gs>
              <a:gs pos="0">
                <a:srgbClr val="6767AA">
                  <a:lumMod val="75000"/>
                  <a:lumOff val="25000"/>
                </a:srgbClr>
              </a:gs>
              <a:gs pos="100000">
                <a:srgbClr val="494885">
                  <a:lumMod val="5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8" name="Group 7"/>
          <p:cNvGrpSpPr/>
          <p:nvPr userDrawn="1"/>
        </p:nvGrpSpPr>
        <p:grpSpPr>
          <a:xfrm>
            <a:off x="3616960" y="6416040"/>
            <a:ext cx="8575040" cy="446620"/>
            <a:chOff x="3616960" y="6400800"/>
            <a:chExt cx="8575040" cy="446620"/>
          </a:xfrm>
        </p:grpSpPr>
        <p:sp>
          <p:nvSpPr>
            <p:cNvPr id="10" name="Rectangle 9"/>
            <p:cNvSpPr/>
            <p:nvPr/>
          </p:nvSpPr>
          <p:spPr>
            <a:xfrm>
              <a:off x="3616960" y="6400800"/>
              <a:ext cx="8575040" cy="446620"/>
            </a:xfrm>
            <a:prstGeom prst="rect">
              <a:avLst/>
            </a:prstGeom>
            <a:gradFill>
              <a:gsLst>
                <a:gs pos="0">
                  <a:srgbClr val="252525">
                    <a:alpha val="0"/>
                  </a:srgbClr>
                </a:gs>
                <a:gs pos="40000">
                  <a:schemeClr val="tx1">
                    <a:alpha val="45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974080" y="6470221"/>
              <a:ext cx="60853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30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 pitchFamily="34" charset="0"/>
                  <a:ea typeface="+mn-ea"/>
                  <a:cs typeface="+mn-cs"/>
                </a:rPr>
                <a:t>DEPARTEMEN KEBIJAKAN EKONOMI DAN MONETER</a:t>
              </a:r>
              <a:endParaRPr kumimoji="0" lang="id-ID" sz="14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endParaRPr>
            </a:p>
          </p:txBody>
        </p:sp>
      </p:grp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53582" y="1490899"/>
            <a:ext cx="4791871" cy="2822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9712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40000">
                <a:srgbClr val="494885"/>
              </a:gs>
              <a:gs pos="0">
                <a:srgbClr val="6767AA">
                  <a:lumMod val="75000"/>
                  <a:lumOff val="25000"/>
                </a:srgbClr>
              </a:gs>
              <a:gs pos="100000">
                <a:srgbClr val="494885">
                  <a:lumMod val="5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9" name="Group 8"/>
          <p:cNvGrpSpPr/>
          <p:nvPr userDrawn="1"/>
        </p:nvGrpSpPr>
        <p:grpSpPr>
          <a:xfrm>
            <a:off x="3616960" y="6416040"/>
            <a:ext cx="8575040" cy="446620"/>
            <a:chOff x="3616960" y="6400800"/>
            <a:chExt cx="8575040" cy="446620"/>
          </a:xfrm>
        </p:grpSpPr>
        <p:sp>
          <p:nvSpPr>
            <p:cNvPr id="11" name="Rectangle 10"/>
            <p:cNvSpPr/>
            <p:nvPr/>
          </p:nvSpPr>
          <p:spPr>
            <a:xfrm>
              <a:off x="3616960" y="6400800"/>
              <a:ext cx="8575040" cy="446620"/>
            </a:xfrm>
            <a:prstGeom prst="rect">
              <a:avLst/>
            </a:prstGeom>
            <a:gradFill>
              <a:gsLst>
                <a:gs pos="0">
                  <a:srgbClr val="252525">
                    <a:alpha val="0"/>
                  </a:srgbClr>
                </a:gs>
                <a:gs pos="40000">
                  <a:schemeClr val="tx1">
                    <a:alpha val="45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974080" y="6470221"/>
              <a:ext cx="60853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30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 pitchFamily="34" charset="0"/>
                  <a:ea typeface="+mn-ea"/>
                  <a:cs typeface="+mn-cs"/>
                </a:rPr>
                <a:t>DEPARTEMEN KEBIJAKAN EKONOMI DAN MONETER</a:t>
              </a:r>
              <a:endParaRPr kumimoji="0" lang="id-ID" sz="14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endParaRPr>
            </a:p>
          </p:txBody>
        </p:sp>
      </p:grp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13772" y="1923444"/>
            <a:ext cx="5596613" cy="2322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1576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40000">
                <a:srgbClr val="494885"/>
              </a:gs>
              <a:gs pos="0">
                <a:srgbClr val="6767AA">
                  <a:lumMod val="75000"/>
                  <a:lumOff val="25000"/>
                </a:srgbClr>
              </a:gs>
              <a:gs pos="100000">
                <a:srgbClr val="494885">
                  <a:lumMod val="5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grpSp>
        <p:nvGrpSpPr>
          <p:cNvPr id="8" name="Group 7"/>
          <p:cNvGrpSpPr/>
          <p:nvPr userDrawn="1"/>
        </p:nvGrpSpPr>
        <p:grpSpPr>
          <a:xfrm>
            <a:off x="3616960" y="6416040"/>
            <a:ext cx="8575040" cy="446620"/>
            <a:chOff x="3616960" y="6400800"/>
            <a:chExt cx="8575040" cy="446620"/>
          </a:xfrm>
        </p:grpSpPr>
        <p:sp>
          <p:nvSpPr>
            <p:cNvPr id="9" name="Rectangle 8"/>
            <p:cNvSpPr/>
            <p:nvPr/>
          </p:nvSpPr>
          <p:spPr>
            <a:xfrm>
              <a:off x="3616960" y="6400800"/>
              <a:ext cx="8575040" cy="446620"/>
            </a:xfrm>
            <a:prstGeom prst="rect">
              <a:avLst/>
            </a:prstGeom>
            <a:gradFill>
              <a:gsLst>
                <a:gs pos="0">
                  <a:srgbClr val="252525">
                    <a:alpha val="0"/>
                  </a:srgbClr>
                </a:gs>
                <a:gs pos="40000">
                  <a:schemeClr val="tx1">
                    <a:alpha val="45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974080" y="6470221"/>
              <a:ext cx="60853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30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 pitchFamily="34" charset="0"/>
                  <a:ea typeface="+mn-ea"/>
                  <a:cs typeface="+mn-cs"/>
                </a:rPr>
                <a:t>DEPARTEMEN KEBIJAKAN EKONOMI DAN MONETER</a:t>
              </a:r>
              <a:endParaRPr kumimoji="0" lang="id-ID" sz="14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endParaRPr>
            </a:p>
          </p:txBody>
        </p:sp>
      </p:grp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72110" y="1810249"/>
            <a:ext cx="2786113" cy="295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384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40000">
                <a:srgbClr val="494885"/>
              </a:gs>
              <a:gs pos="0">
                <a:srgbClr val="6767AA">
                  <a:lumMod val="75000"/>
                  <a:lumOff val="25000"/>
                </a:srgbClr>
              </a:gs>
              <a:gs pos="100000">
                <a:srgbClr val="494885">
                  <a:lumMod val="5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5" name="Group 4"/>
          <p:cNvGrpSpPr/>
          <p:nvPr userDrawn="1"/>
        </p:nvGrpSpPr>
        <p:grpSpPr>
          <a:xfrm>
            <a:off x="3616960" y="6416040"/>
            <a:ext cx="8575040" cy="446620"/>
            <a:chOff x="3616960" y="6400800"/>
            <a:chExt cx="8575040" cy="446620"/>
          </a:xfrm>
        </p:grpSpPr>
        <p:sp>
          <p:nvSpPr>
            <p:cNvPr id="6" name="Rectangle 5"/>
            <p:cNvSpPr/>
            <p:nvPr/>
          </p:nvSpPr>
          <p:spPr>
            <a:xfrm>
              <a:off x="3616960" y="6400800"/>
              <a:ext cx="8575040" cy="446620"/>
            </a:xfrm>
            <a:prstGeom prst="rect">
              <a:avLst/>
            </a:prstGeom>
            <a:gradFill>
              <a:gsLst>
                <a:gs pos="0">
                  <a:srgbClr val="252525">
                    <a:alpha val="0"/>
                  </a:srgbClr>
                </a:gs>
                <a:gs pos="40000">
                  <a:schemeClr val="tx1">
                    <a:alpha val="45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974080" y="6470221"/>
              <a:ext cx="60853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30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 pitchFamily="34" charset="0"/>
                  <a:ea typeface="+mn-ea"/>
                  <a:cs typeface="+mn-cs"/>
                </a:rPr>
                <a:t>DEPARTEMEN KEBIJAKAN EKONOMI DAN MONETER</a:t>
              </a:r>
              <a:endParaRPr kumimoji="0" lang="id-ID" sz="14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198171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880" y="24605"/>
            <a:ext cx="11221720" cy="422435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kumimoji="0" lang="en-US" sz="2400" b="1" i="0" u="none" strike="noStrike" cap="none" spc="0" normalizeH="0" baseline="0">
                <a:ln>
                  <a:noFill/>
                </a:ln>
                <a:solidFill>
                  <a:srgbClr val="F4C55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yriad Pro Cond" panose="020B0506030403020204" pitchFamily="34" charset="0"/>
                <a:cs typeface="Segoe UI Light" panose="020B0502040204020203" pitchFamily="34" charset="0"/>
              </a:defRPr>
            </a:lvl1pPr>
          </a:lstStyle>
          <a:p>
            <a:pPr marL="0" marR="0" lvl="0" indent="0" fontAlgn="auto">
              <a:spcAft>
                <a:spcPts val="0"/>
              </a:spcAft>
              <a:buClrTx/>
              <a:buSzTx/>
              <a:buFontTx/>
              <a:tabLst/>
            </a:pPr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880" y="555625"/>
            <a:ext cx="12029440" cy="341632"/>
          </a:xfrm>
        </p:spPr>
        <p:txBody>
          <a:bodyPr wrap="square">
            <a:spAutoFit/>
          </a:bodyPr>
          <a:lstStyle>
            <a:lvl1pPr>
              <a:defRPr lang="en-US" dirty="0" smtClean="0">
                <a:solidFill>
                  <a:srgbClr val="5E5B9F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2" name="Content Placeholder 7">
            <a:extLst>
              <a:ext uri="{FF2B5EF4-FFF2-40B4-BE49-F238E27FC236}">
                <a16:creationId xmlns:a16="http://schemas.microsoft.com/office/drawing/2014/main" id="{FBA5B126-2642-4F13-893A-267AD4CFF73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880" y="990293"/>
            <a:ext cx="11988000" cy="5682513"/>
          </a:xfrm>
          <a:prstGeom prst="rect">
            <a:avLst/>
          </a:prstGeom>
        </p:spPr>
        <p:txBody>
          <a:bodyPr>
            <a:normAutofit/>
          </a:bodyPr>
          <a:lstStyle>
            <a:lvl1pPr marL="180975" indent="-180975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600" b="0" i="0">
                <a:solidFill>
                  <a:schemeClr val="tx1"/>
                </a:solidFill>
                <a:latin typeface="+mn-lt"/>
              </a:defRPr>
            </a:lvl1pPr>
            <a:lvl2pPr marL="444500" indent="-263525"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</a:defRPr>
            </a:lvl2pPr>
            <a:lvl3pPr marL="715963" indent="-271463">
              <a:spcBef>
                <a:spcPts val="0"/>
              </a:spcBef>
              <a:spcAft>
                <a:spcPts val="300"/>
              </a:spcAft>
              <a:buFont typeface="Courier New" panose="02070309020205020404" pitchFamily="49" charset="0"/>
              <a:buChar char="o"/>
              <a:defRPr sz="1600">
                <a:solidFill>
                  <a:schemeClr val="tx1"/>
                </a:solidFill>
              </a:defRPr>
            </a:lvl3pPr>
            <a:lvl4pPr marL="1371600" indent="0">
              <a:buNone/>
              <a:defRPr sz="1600"/>
            </a:lvl4pPr>
            <a:lvl5pPr>
              <a:defRPr sz="1600"/>
            </a:lvl5pPr>
          </a:lstStyle>
          <a:p>
            <a:pPr lvl="0"/>
            <a:r>
              <a:rPr lang="id-ID" noProof="0" dirty="0"/>
              <a:t>Click to edit Master text styles</a:t>
            </a:r>
          </a:p>
          <a:p>
            <a:pPr lvl="1"/>
            <a:r>
              <a:rPr lang="id-ID" noProof="0" dirty="0"/>
              <a:t>Second level</a:t>
            </a:r>
          </a:p>
          <a:p>
            <a:pPr lvl="2"/>
            <a:r>
              <a:rPr lang="id-ID" noProof="0" dirty="0"/>
              <a:t>Third level</a:t>
            </a:r>
          </a:p>
        </p:txBody>
      </p:sp>
      <p:grpSp>
        <p:nvGrpSpPr>
          <p:cNvPr id="26" name="Group 25"/>
          <p:cNvGrpSpPr/>
          <p:nvPr userDrawn="1"/>
        </p:nvGrpSpPr>
        <p:grpSpPr>
          <a:xfrm>
            <a:off x="12354252" y="518585"/>
            <a:ext cx="4897428" cy="1226793"/>
            <a:chOff x="12354252" y="518585"/>
            <a:chExt cx="4897428" cy="1226793"/>
          </a:xfrm>
        </p:grpSpPr>
        <p:sp>
          <p:nvSpPr>
            <p:cNvPr id="27" name="TextBox 26"/>
            <p:cNvSpPr txBox="1"/>
            <p:nvPr/>
          </p:nvSpPr>
          <p:spPr>
            <a:xfrm>
              <a:off x="12763517" y="948622"/>
              <a:ext cx="36378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Headline2,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lang="en-US" dirty="0" err="1">
                  <a:solidFill>
                    <a:schemeClr val="tx1"/>
                  </a:solidFill>
                </a:rPr>
                <a:t>Myrad</a:t>
              </a:r>
              <a:r>
                <a:rPr lang="en-US" dirty="0">
                  <a:solidFill>
                    <a:schemeClr val="tx1"/>
                  </a:solidFill>
                </a:rPr>
                <a:t> pro </a:t>
              </a:r>
              <a:r>
                <a:rPr lang="en-US" dirty="0" err="1">
                  <a:solidFill>
                    <a:schemeClr val="tx1"/>
                  </a:solidFill>
                </a:rPr>
                <a:t>cond</a:t>
              </a:r>
              <a:r>
                <a:rPr lang="en-US" dirty="0">
                  <a:solidFill>
                    <a:schemeClr val="tx1"/>
                  </a:solidFill>
                </a:rPr>
                <a:t>,</a:t>
              </a:r>
              <a:r>
                <a: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Size 18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2742224" y="518585"/>
              <a:ext cx="39600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Headline</a:t>
              </a:r>
              <a:r>
                <a: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,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lang="en-US" dirty="0" err="1">
                  <a:solidFill>
                    <a:schemeClr val="tx1"/>
                  </a:solidFill>
                </a:rPr>
                <a:t>Myrad</a:t>
              </a:r>
              <a:r>
                <a:rPr lang="en-US" dirty="0">
                  <a:solidFill>
                    <a:schemeClr val="tx1"/>
                  </a:solidFill>
                </a:rPr>
                <a:t> pro </a:t>
              </a:r>
              <a:r>
                <a:rPr lang="en-US" dirty="0" err="1">
                  <a:solidFill>
                    <a:schemeClr val="tx1"/>
                  </a:solidFill>
                </a:rPr>
                <a:t>cond</a:t>
              </a:r>
              <a:r>
                <a:rPr lang="en-US" dirty="0">
                  <a:solidFill>
                    <a:schemeClr val="tx1"/>
                  </a:solidFill>
                </a:rPr>
                <a:t>,</a:t>
              </a:r>
              <a:r>
                <a: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Size: 24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12354252" y="1397648"/>
              <a:ext cx="393539" cy="341632"/>
            </a:xfrm>
            <a:prstGeom prst="rect">
              <a:avLst/>
            </a:prstGeom>
            <a:solidFill>
              <a:srgbClr val="4948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Rectangle 29"/>
            <p:cNvSpPr/>
            <p:nvPr userDrawn="1"/>
          </p:nvSpPr>
          <p:spPr>
            <a:xfrm>
              <a:off x="12354252" y="537540"/>
              <a:ext cx="393539" cy="341632"/>
            </a:xfrm>
            <a:prstGeom prst="rect">
              <a:avLst/>
            </a:prstGeom>
            <a:solidFill>
              <a:srgbClr val="F4C5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12354252" y="965621"/>
              <a:ext cx="393539" cy="341632"/>
            </a:xfrm>
            <a:prstGeom prst="rect">
              <a:avLst/>
            </a:prstGeom>
            <a:solidFill>
              <a:srgbClr val="5E5B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2776426" y="1376046"/>
              <a:ext cx="44752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Judul</a:t>
              </a:r>
              <a:r>
                <a: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&amp; Garis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Grafik/Tabel,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Segoe UI,</a:t>
              </a:r>
              <a:r>
                <a: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size: 12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3" name="Group 32"/>
          <p:cNvGrpSpPr/>
          <p:nvPr userDrawn="1"/>
        </p:nvGrpSpPr>
        <p:grpSpPr>
          <a:xfrm>
            <a:off x="12341789" y="5875334"/>
            <a:ext cx="220807" cy="919082"/>
            <a:chOff x="-662174" y="518780"/>
            <a:chExt cx="395957" cy="1648117"/>
          </a:xfrm>
        </p:grpSpPr>
        <p:sp>
          <p:nvSpPr>
            <p:cNvPr id="34" name="Rectangle 33"/>
            <p:cNvSpPr/>
            <p:nvPr/>
          </p:nvSpPr>
          <p:spPr>
            <a:xfrm>
              <a:off x="-659756" y="518780"/>
              <a:ext cx="393539" cy="341632"/>
            </a:xfrm>
            <a:prstGeom prst="rect">
              <a:avLst/>
            </a:prstGeom>
            <a:solidFill>
              <a:srgbClr val="3230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-659757" y="932830"/>
              <a:ext cx="393539" cy="341632"/>
            </a:xfrm>
            <a:prstGeom prst="rect">
              <a:avLst/>
            </a:prstGeom>
            <a:solidFill>
              <a:srgbClr val="4948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-662174" y="1372113"/>
              <a:ext cx="393539" cy="341632"/>
            </a:xfrm>
            <a:prstGeom prst="rect">
              <a:avLst/>
            </a:prstGeom>
            <a:solidFill>
              <a:srgbClr val="6767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-662174" y="1825265"/>
              <a:ext cx="393539" cy="341632"/>
            </a:xfrm>
            <a:prstGeom prst="rect">
              <a:avLst/>
            </a:prstGeom>
            <a:solidFill>
              <a:srgbClr val="A1A3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426339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/>
          <p:cNvGrpSpPr/>
          <p:nvPr userDrawn="1"/>
        </p:nvGrpSpPr>
        <p:grpSpPr>
          <a:xfrm>
            <a:off x="12341789" y="5875334"/>
            <a:ext cx="220807" cy="919082"/>
            <a:chOff x="-662174" y="518780"/>
            <a:chExt cx="395957" cy="1648117"/>
          </a:xfrm>
        </p:grpSpPr>
        <p:sp>
          <p:nvSpPr>
            <p:cNvPr id="34" name="Rectangle 33"/>
            <p:cNvSpPr/>
            <p:nvPr/>
          </p:nvSpPr>
          <p:spPr>
            <a:xfrm>
              <a:off x="-659756" y="518780"/>
              <a:ext cx="393539" cy="341632"/>
            </a:xfrm>
            <a:prstGeom prst="rect">
              <a:avLst/>
            </a:prstGeom>
            <a:solidFill>
              <a:srgbClr val="3230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-659757" y="932830"/>
              <a:ext cx="393539" cy="341632"/>
            </a:xfrm>
            <a:prstGeom prst="rect">
              <a:avLst/>
            </a:prstGeom>
            <a:solidFill>
              <a:srgbClr val="4948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-662174" y="1372113"/>
              <a:ext cx="393539" cy="341632"/>
            </a:xfrm>
            <a:prstGeom prst="rect">
              <a:avLst/>
            </a:prstGeom>
            <a:solidFill>
              <a:srgbClr val="6767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-662174" y="1825265"/>
              <a:ext cx="393539" cy="341632"/>
            </a:xfrm>
            <a:prstGeom prst="rect">
              <a:avLst/>
            </a:prstGeom>
            <a:solidFill>
              <a:srgbClr val="A1A3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528" y="-12490"/>
            <a:ext cx="12193057" cy="6882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7747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7418"/>
            <a:ext cx="12192000" cy="508911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040" y="586105"/>
            <a:ext cx="12029440" cy="3416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6040" y="60165"/>
            <a:ext cx="10515600" cy="375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lvl="0"/>
            <a:r>
              <a:rPr lang="en-US" dirty="0"/>
              <a:t>Click to edit Master title style</a:t>
            </a:r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11500402" y="91757"/>
            <a:ext cx="762000" cy="365125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kumimoji="0" lang="en-US" sz="1400" b="1" i="0" u="none" strike="noStrike" kern="1200" cap="none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4386595-42F0-4A69-A956-5E984E63E110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133478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704" r:id="rId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0" lang="en-US" sz="2400" b="1" i="0" u="none" strike="noStrike" kern="1200" cap="none" spc="0" normalizeH="0" baseline="0">
          <a:ln>
            <a:noFill/>
          </a:ln>
          <a:solidFill>
            <a:srgbClr val="F4C55D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uLnTx/>
          <a:uFillTx/>
          <a:latin typeface="Myriad Pro Cond" panose="020B0506030403020204" pitchFamily="34" charset="0"/>
          <a:ea typeface="+mj-ea"/>
          <a:cs typeface="Segoe UI Light" panose="020B050204020402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1800" b="1" i="1" kern="1200" baseline="0" dirty="0" smtClean="0">
          <a:solidFill>
            <a:srgbClr val="5E5B9F"/>
          </a:solidFill>
          <a:latin typeface="Myriad Pro Cond" panose="020B0506030403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2400" kern="1200" smtClean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2000" kern="1200" smtClean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1800" kern="1200" smtClean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>
            <a:extLst>
              <a:ext uri="{FF2B5EF4-FFF2-40B4-BE49-F238E27FC236}">
                <a16:creationId xmlns:a16="http://schemas.microsoft.com/office/drawing/2014/main" id="{DD1919C1-8911-42B0-A901-E50CE59EA79B}"/>
              </a:ext>
            </a:extLst>
          </p:cNvPr>
          <p:cNvSpPr txBox="1">
            <a:spLocks/>
          </p:cNvSpPr>
          <p:nvPr/>
        </p:nvSpPr>
        <p:spPr>
          <a:xfrm>
            <a:off x="4678532" y="1705564"/>
            <a:ext cx="7405604" cy="2050365"/>
          </a:xfrm>
          <a:prstGeom prst="rect">
            <a:avLst/>
          </a:prstGeom>
          <a:noFill/>
          <a:effectLst>
            <a:outerShdw blurRad="50800" dist="76200" dir="8100000" algn="tr" rotWithShape="0">
              <a:prstClr val="black">
                <a:alpha val="23000"/>
              </a:prstClr>
            </a:outerShdw>
          </a:effectLst>
        </p:spPr>
        <p:txBody>
          <a:bodyPr vert="horz" wrap="square" lIns="91440" tIns="45720" rIns="91440" bIns="45720" rtlCol="0" anchor="b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spc="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 Cond" panose="020B0706030402020204" pitchFamily="34" charset="0"/>
                <a:ea typeface="+mn-ea"/>
                <a:cs typeface="+mn-cs"/>
              </a:defRPr>
            </a:lvl1pPr>
          </a:lstStyle>
          <a:p>
            <a:pPr lvl="0" algn="ctr">
              <a:defRPr/>
            </a:pPr>
            <a:r>
              <a:rPr lang="en-US" sz="4000" b="1" i="1" dirty="0">
                <a:ln>
                  <a:noFill/>
                </a:ln>
                <a:gradFill flip="none" rotWithShape="1">
                  <a:gsLst>
                    <a:gs pos="76100">
                      <a:srgbClr val="EDE0C5"/>
                    </a:gs>
                    <a:gs pos="21250">
                      <a:srgbClr val="EDE0C5"/>
                    </a:gs>
                    <a:gs pos="0">
                      <a:srgbClr val="F4C55D"/>
                    </a:gs>
                    <a:gs pos="50000">
                      <a:srgbClr val="F4C35C">
                        <a:shade val="67500"/>
                        <a:satMod val="115000"/>
                      </a:srgbClr>
                    </a:gs>
                    <a:gs pos="100000">
                      <a:srgbClr val="F4C35C">
                        <a:shade val="100000"/>
                        <a:satMod val="115000"/>
                      </a:srgbClr>
                    </a:gs>
                  </a:gsLst>
                  <a:lin ang="18900000" scaled="1"/>
                  <a:tileRect/>
                </a:gradFill>
                <a:effectLst/>
                <a:latin typeface="Century Gothic" panose="020B0502020202020204" pitchFamily="34" charset="0"/>
              </a:rPr>
              <a:t>Term of Reference </a:t>
            </a:r>
            <a:r>
              <a:rPr lang="en-US" sz="4000" b="1" dirty="0">
                <a:ln>
                  <a:noFill/>
                </a:ln>
                <a:gradFill flip="none" rotWithShape="1">
                  <a:gsLst>
                    <a:gs pos="76100">
                      <a:srgbClr val="EDE0C5"/>
                    </a:gs>
                    <a:gs pos="21250">
                      <a:srgbClr val="EDE0C5"/>
                    </a:gs>
                    <a:gs pos="0">
                      <a:srgbClr val="F4C55D"/>
                    </a:gs>
                    <a:gs pos="50000">
                      <a:srgbClr val="F4C35C">
                        <a:shade val="67500"/>
                        <a:satMod val="115000"/>
                      </a:srgbClr>
                    </a:gs>
                    <a:gs pos="100000">
                      <a:srgbClr val="F4C35C">
                        <a:shade val="100000"/>
                        <a:satMod val="115000"/>
                      </a:srgbClr>
                    </a:gs>
                  </a:gsLst>
                  <a:lin ang="18900000" scaled="1"/>
                  <a:tileRect/>
                </a:gradFill>
                <a:effectLst/>
                <a:latin typeface="Century Gothic" panose="020B0502020202020204" pitchFamily="34" charset="0"/>
              </a:rPr>
              <a:t>(TOR) </a:t>
            </a:r>
            <a:r>
              <a:rPr lang="id-ID" sz="4000" b="1" dirty="0">
                <a:ln>
                  <a:noFill/>
                </a:ln>
                <a:gradFill flip="none" rotWithShape="1">
                  <a:gsLst>
                    <a:gs pos="76100">
                      <a:srgbClr val="EDE0C5"/>
                    </a:gs>
                    <a:gs pos="21250">
                      <a:srgbClr val="EDE0C5"/>
                    </a:gs>
                    <a:gs pos="0">
                      <a:srgbClr val="F4C55D"/>
                    </a:gs>
                    <a:gs pos="50000">
                      <a:srgbClr val="F4C35C">
                        <a:shade val="67500"/>
                        <a:satMod val="115000"/>
                      </a:srgbClr>
                    </a:gs>
                    <a:gs pos="100000">
                      <a:srgbClr val="F4C35C">
                        <a:shade val="100000"/>
                        <a:satMod val="115000"/>
                      </a:srgbClr>
                    </a:gs>
                  </a:gsLst>
                  <a:lin ang="18900000" scaled="1"/>
                  <a:tileRect/>
                </a:gradFill>
                <a:effectLst/>
                <a:latin typeface="Century Gothic" panose="020B0502020202020204" pitchFamily="34" charset="0"/>
              </a:rPr>
              <a:t>FPAS </a:t>
            </a:r>
            <a:r>
              <a:rPr lang="id-ID" sz="4000" b="1" i="1" dirty="0">
                <a:ln>
                  <a:noFill/>
                </a:ln>
                <a:gradFill flip="none" rotWithShape="1">
                  <a:gsLst>
                    <a:gs pos="76100">
                      <a:srgbClr val="EDE0C5"/>
                    </a:gs>
                    <a:gs pos="21250">
                      <a:srgbClr val="EDE0C5"/>
                    </a:gs>
                    <a:gs pos="0">
                      <a:srgbClr val="F4C55D"/>
                    </a:gs>
                    <a:gs pos="50000">
                      <a:srgbClr val="F4C35C">
                        <a:shade val="67500"/>
                        <a:satMod val="115000"/>
                      </a:srgbClr>
                    </a:gs>
                    <a:gs pos="100000">
                      <a:srgbClr val="F4C35C">
                        <a:shade val="100000"/>
                        <a:satMod val="115000"/>
                      </a:srgbClr>
                    </a:gs>
                  </a:gsLst>
                  <a:lin ang="18900000" scaled="1"/>
                  <a:tileRect/>
                </a:gradFill>
                <a:effectLst/>
                <a:latin typeface="Century Gothic" panose="020B0502020202020204" pitchFamily="34" charset="0"/>
              </a:rPr>
              <a:t>Consistency Check Tools</a:t>
            </a:r>
            <a:r>
              <a:rPr lang="id-ID" sz="4000" b="1" dirty="0">
                <a:ln>
                  <a:noFill/>
                </a:ln>
                <a:gradFill flip="none" rotWithShape="1">
                  <a:gsLst>
                    <a:gs pos="76100">
                      <a:srgbClr val="EDE0C5"/>
                    </a:gs>
                    <a:gs pos="21250">
                      <a:srgbClr val="EDE0C5"/>
                    </a:gs>
                    <a:gs pos="0">
                      <a:srgbClr val="F4C55D"/>
                    </a:gs>
                    <a:gs pos="50000">
                      <a:srgbClr val="F4C35C">
                        <a:shade val="67500"/>
                        <a:satMod val="115000"/>
                      </a:srgbClr>
                    </a:gs>
                    <a:gs pos="100000">
                      <a:srgbClr val="F4C35C">
                        <a:shade val="100000"/>
                        <a:satMod val="115000"/>
                      </a:srgbClr>
                    </a:gs>
                  </a:gsLst>
                  <a:lin ang="18900000" scaled="1"/>
                  <a:tileRect/>
                </a:gradFill>
                <a:effectLst/>
                <a:latin typeface="Century Gothic" panose="020B0502020202020204" pitchFamily="34" charset="0"/>
              </a:rPr>
              <a:t> dalam </a:t>
            </a:r>
            <a:r>
              <a:rPr lang="en-US" sz="4000" b="1" dirty="0">
                <a:ln>
                  <a:noFill/>
                </a:ln>
                <a:gradFill flip="none" rotWithShape="1">
                  <a:gsLst>
                    <a:gs pos="76100">
                      <a:srgbClr val="EDE0C5"/>
                    </a:gs>
                    <a:gs pos="21250">
                      <a:srgbClr val="EDE0C5"/>
                    </a:gs>
                    <a:gs pos="0">
                      <a:srgbClr val="F4C55D"/>
                    </a:gs>
                    <a:gs pos="50000">
                      <a:srgbClr val="F4C35C">
                        <a:shade val="67500"/>
                        <a:satMod val="115000"/>
                      </a:srgbClr>
                    </a:gs>
                    <a:gs pos="100000">
                      <a:srgbClr val="F4C35C">
                        <a:shade val="100000"/>
                        <a:satMod val="115000"/>
                      </a:srgbClr>
                    </a:gs>
                  </a:gsLst>
                  <a:lin ang="18900000" scaled="1"/>
                  <a:tileRect/>
                </a:gradFill>
                <a:effectLst/>
                <a:latin typeface="Century Gothic" panose="020B0502020202020204" pitchFamily="34" charset="0"/>
              </a:rPr>
              <a:t>M</a:t>
            </a:r>
            <a:r>
              <a:rPr lang="id-ID" sz="4000" b="1" dirty="0">
                <a:ln>
                  <a:noFill/>
                </a:ln>
                <a:gradFill flip="none" rotWithShape="1">
                  <a:gsLst>
                    <a:gs pos="76100">
                      <a:srgbClr val="EDE0C5"/>
                    </a:gs>
                    <a:gs pos="21250">
                      <a:srgbClr val="EDE0C5"/>
                    </a:gs>
                    <a:gs pos="0">
                      <a:srgbClr val="F4C55D"/>
                    </a:gs>
                    <a:gs pos="50000">
                      <a:srgbClr val="F4C35C">
                        <a:shade val="67500"/>
                        <a:satMod val="115000"/>
                      </a:srgbClr>
                    </a:gs>
                    <a:gs pos="100000">
                      <a:srgbClr val="F4C35C">
                        <a:shade val="100000"/>
                        <a:satMod val="115000"/>
                      </a:srgbClr>
                    </a:gs>
                  </a:gsLst>
                  <a:lin ang="18900000" scaled="1"/>
                  <a:tileRect/>
                </a:gradFill>
                <a:effectLst/>
                <a:latin typeface="Century Gothic" panose="020B0502020202020204" pitchFamily="34" charset="0"/>
              </a:rPr>
              <a:t>endukung </a:t>
            </a:r>
            <a:r>
              <a:rPr lang="en-US" sz="4000" b="1" dirty="0">
                <a:ln>
                  <a:noFill/>
                </a:ln>
                <a:gradFill flip="none" rotWithShape="1">
                  <a:gsLst>
                    <a:gs pos="76100">
                      <a:srgbClr val="EDE0C5"/>
                    </a:gs>
                    <a:gs pos="21250">
                      <a:srgbClr val="EDE0C5"/>
                    </a:gs>
                    <a:gs pos="0">
                      <a:srgbClr val="F4C55D"/>
                    </a:gs>
                    <a:gs pos="50000">
                      <a:srgbClr val="F4C35C">
                        <a:shade val="67500"/>
                        <a:satMod val="115000"/>
                      </a:srgbClr>
                    </a:gs>
                    <a:gs pos="100000">
                      <a:srgbClr val="F4C35C">
                        <a:shade val="100000"/>
                        <a:satMod val="115000"/>
                      </a:srgbClr>
                    </a:gs>
                  </a:gsLst>
                  <a:lin ang="18900000" scaled="1"/>
                  <a:tileRect/>
                </a:gradFill>
                <a:effectLst/>
                <a:latin typeface="Century Gothic" panose="020B0502020202020204" pitchFamily="34" charset="0"/>
              </a:rPr>
              <a:t>E</a:t>
            </a:r>
            <a:r>
              <a:rPr lang="id-ID" sz="4000" b="1" dirty="0">
                <a:ln>
                  <a:noFill/>
                </a:ln>
                <a:gradFill flip="none" rotWithShape="1">
                  <a:gsLst>
                    <a:gs pos="76100">
                      <a:srgbClr val="EDE0C5"/>
                    </a:gs>
                    <a:gs pos="21250">
                      <a:srgbClr val="EDE0C5"/>
                    </a:gs>
                    <a:gs pos="0">
                      <a:srgbClr val="F4C55D"/>
                    </a:gs>
                    <a:gs pos="50000">
                      <a:srgbClr val="F4C35C">
                        <a:shade val="67500"/>
                        <a:satMod val="115000"/>
                      </a:srgbClr>
                    </a:gs>
                    <a:gs pos="100000">
                      <a:srgbClr val="F4C35C">
                        <a:shade val="100000"/>
                        <a:satMod val="115000"/>
                      </a:srgbClr>
                    </a:gs>
                  </a:gsLst>
                  <a:lin ang="18900000" scaled="1"/>
                  <a:tileRect/>
                </a:gradFill>
                <a:effectLst/>
                <a:latin typeface="Century Gothic" panose="020B0502020202020204" pitchFamily="34" charset="0"/>
              </a:rPr>
              <a:t>fektivitas </a:t>
            </a:r>
            <a:r>
              <a:rPr lang="en-US" sz="4000" b="1" dirty="0">
                <a:ln>
                  <a:noFill/>
                </a:ln>
                <a:gradFill flip="none" rotWithShape="1">
                  <a:gsLst>
                    <a:gs pos="76100">
                      <a:srgbClr val="EDE0C5"/>
                    </a:gs>
                    <a:gs pos="21250">
                      <a:srgbClr val="EDE0C5"/>
                    </a:gs>
                    <a:gs pos="0">
                      <a:srgbClr val="F4C55D"/>
                    </a:gs>
                    <a:gs pos="50000">
                      <a:srgbClr val="F4C35C">
                        <a:shade val="67500"/>
                        <a:satMod val="115000"/>
                      </a:srgbClr>
                    </a:gs>
                    <a:gs pos="100000">
                      <a:srgbClr val="F4C35C">
                        <a:shade val="100000"/>
                        <a:satMod val="115000"/>
                      </a:srgbClr>
                    </a:gs>
                  </a:gsLst>
                  <a:lin ang="18900000" scaled="1"/>
                  <a:tileRect/>
                </a:gradFill>
                <a:effectLst/>
                <a:latin typeface="Century Gothic" panose="020B0502020202020204" pitchFamily="34" charset="0"/>
              </a:rPr>
              <a:t>P</a:t>
            </a:r>
            <a:r>
              <a:rPr lang="id-ID" sz="4000" b="1" dirty="0">
                <a:ln>
                  <a:noFill/>
                </a:ln>
                <a:gradFill flip="none" rotWithShape="1">
                  <a:gsLst>
                    <a:gs pos="76100">
                      <a:srgbClr val="EDE0C5"/>
                    </a:gs>
                    <a:gs pos="21250">
                      <a:srgbClr val="EDE0C5"/>
                    </a:gs>
                    <a:gs pos="0">
                      <a:srgbClr val="F4C55D"/>
                    </a:gs>
                    <a:gs pos="50000">
                      <a:srgbClr val="F4C35C">
                        <a:shade val="67500"/>
                        <a:satMod val="115000"/>
                      </a:srgbClr>
                    </a:gs>
                    <a:gs pos="100000">
                      <a:srgbClr val="F4C35C">
                        <a:shade val="100000"/>
                        <a:satMod val="115000"/>
                      </a:srgbClr>
                    </a:gs>
                  </a:gsLst>
                  <a:lin ang="18900000" scaled="1"/>
                  <a:tileRect/>
                </a:gradFill>
                <a:effectLst/>
                <a:latin typeface="Century Gothic" panose="020B0502020202020204" pitchFamily="34" charset="0"/>
              </a:rPr>
              <a:t>enerapan </a:t>
            </a:r>
            <a:endParaRPr lang="en-US" sz="4000" b="1" dirty="0">
              <a:ln>
                <a:noFill/>
              </a:ln>
              <a:gradFill flip="none" rotWithShape="1">
                <a:gsLst>
                  <a:gs pos="76100">
                    <a:srgbClr val="EDE0C5"/>
                  </a:gs>
                  <a:gs pos="21250">
                    <a:srgbClr val="EDE0C5"/>
                  </a:gs>
                  <a:gs pos="0">
                    <a:srgbClr val="F4C55D"/>
                  </a:gs>
                  <a:gs pos="50000">
                    <a:srgbClr val="F4C35C">
                      <a:shade val="67500"/>
                      <a:satMod val="115000"/>
                    </a:srgbClr>
                  </a:gs>
                  <a:gs pos="100000">
                    <a:srgbClr val="F4C35C">
                      <a:shade val="100000"/>
                      <a:satMod val="115000"/>
                    </a:srgbClr>
                  </a:gs>
                </a:gsLst>
                <a:lin ang="18900000" scaled="1"/>
                <a:tileRect/>
              </a:gradFill>
              <a:effectLst/>
              <a:latin typeface="Century Gothic" panose="020B0502020202020204" pitchFamily="34" charset="0"/>
            </a:endParaRPr>
          </a:p>
          <a:p>
            <a:pPr lvl="0" algn="ctr">
              <a:defRPr/>
            </a:pPr>
            <a:r>
              <a:rPr lang="id-ID" sz="4000" b="1" dirty="0">
                <a:ln>
                  <a:noFill/>
                </a:ln>
                <a:gradFill flip="none" rotWithShape="1">
                  <a:gsLst>
                    <a:gs pos="76100">
                      <a:srgbClr val="EDE0C5"/>
                    </a:gs>
                    <a:gs pos="21250">
                      <a:srgbClr val="EDE0C5"/>
                    </a:gs>
                    <a:gs pos="0">
                      <a:srgbClr val="F4C55D"/>
                    </a:gs>
                    <a:gs pos="50000">
                      <a:srgbClr val="F4C35C">
                        <a:shade val="67500"/>
                        <a:satMod val="115000"/>
                      </a:srgbClr>
                    </a:gs>
                    <a:gs pos="100000">
                      <a:srgbClr val="F4C35C">
                        <a:shade val="100000"/>
                        <a:satMod val="115000"/>
                      </a:srgbClr>
                    </a:gs>
                  </a:gsLst>
                  <a:lin ang="18900000" scaled="1"/>
                  <a:tileRect/>
                </a:gradFill>
                <a:effectLst/>
                <a:latin typeface="Century Gothic" panose="020B0502020202020204" pitchFamily="34" charset="0"/>
              </a:rPr>
              <a:t>BI-POLMIX</a:t>
            </a:r>
          </a:p>
        </p:txBody>
      </p:sp>
      <p:sp>
        <p:nvSpPr>
          <p:cNvPr id="7" name="Subtitle 4">
            <a:extLst>
              <a:ext uri="{FF2B5EF4-FFF2-40B4-BE49-F238E27FC236}">
                <a16:creationId xmlns:a16="http://schemas.microsoft.com/office/drawing/2014/main" id="{98B7D698-1053-4736-8F02-A0BE2090ECD4}"/>
              </a:ext>
            </a:extLst>
          </p:cNvPr>
          <p:cNvSpPr txBox="1">
            <a:spLocks/>
          </p:cNvSpPr>
          <p:nvPr/>
        </p:nvSpPr>
        <p:spPr>
          <a:xfrm>
            <a:off x="5753100" y="4226445"/>
            <a:ext cx="6438900" cy="10442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bg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entury Gothic" panose="020B0502020202020204" pitchFamily="34" charset="0"/>
                <a:ea typeface="+mn-ea"/>
                <a:cs typeface="Segoe UI" panose="020B0502040204020203" pitchFamily="34" charset="0"/>
              </a:rPr>
              <a:t>Jakarta,</a:t>
            </a:r>
            <a:r>
              <a:rPr kumimoji="0" lang="en-US" sz="20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entury Gothic" panose="020B0502020202020204" pitchFamily="34" charset="0"/>
                <a:ea typeface="+mn-ea"/>
                <a:cs typeface="Segoe UI" panose="020B0502040204020203" pitchFamily="34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entury Gothic" panose="020B0502020202020204" pitchFamily="34" charset="0"/>
                <a:ea typeface="+mn-ea"/>
                <a:cs typeface="Segoe UI" panose="020B0502040204020203" pitchFamily="34" charset="0"/>
              </a:rPr>
              <a:t>Februari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entury Gothic" panose="020B0502020202020204" pitchFamily="34" charset="0"/>
                <a:ea typeface="+mn-ea"/>
                <a:cs typeface="Segoe UI" panose="020B0502040204020203" pitchFamily="34" charset="0"/>
              </a:rPr>
              <a:t> 2022</a:t>
            </a:r>
          </a:p>
        </p:txBody>
      </p:sp>
    </p:spTree>
    <p:extLst>
      <p:ext uri="{BB962C8B-B14F-4D97-AF65-F5344CB8AC3E}">
        <p14:creationId xmlns:p14="http://schemas.microsoft.com/office/powerpoint/2010/main" val="21834025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3">
            <a:extLst>
              <a:ext uri="{FF2B5EF4-FFF2-40B4-BE49-F238E27FC236}">
                <a16:creationId xmlns:a16="http://schemas.microsoft.com/office/drawing/2014/main" id="{2834C413-F0A6-4E57-B39D-37EE64A26C91}"/>
              </a:ext>
            </a:extLst>
          </p:cNvPr>
          <p:cNvSpPr txBox="1">
            <a:spLocks/>
          </p:cNvSpPr>
          <p:nvPr/>
        </p:nvSpPr>
        <p:spPr>
          <a:xfrm>
            <a:off x="5918769" y="854657"/>
            <a:ext cx="4743450" cy="75565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4C55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 pitchFamily="34" charset="0"/>
                <a:ea typeface="+mj-ea"/>
                <a:cs typeface="Segoe UI Light" panose="020B0502040204020203" pitchFamily="34" charset="0"/>
              </a:rPr>
              <a:t>Outline</a:t>
            </a:r>
            <a:endParaRPr kumimoji="0" lang="id-ID" sz="2800" b="1" i="0" u="none" strike="noStrike" kern="1200" cap="none" spc="0" normalizeH="0" baseline="0" noProof="0" dirty="0">
              <a:ln>
                <a:noFill/>
              </a:ln>
              <a:solidFill>
                <a:srgbClr val="F4C55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entury Gothic" panose="020B0502020202020204" pitchFamily="34" charset="0"/>
              <a:ea typeface="+mj-ea"/>
              <a:cs typeface="Segoe UI Light" panose="020B0502040204020203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883521" y="1730589"/>
            <a:ext cx="5638800" cy="47626"/>
          </a:xfrm>
          <a:prstGeom prst="rect">
            <a:avLst/>
          </a:prstGeom>
          <a:gradFill>
            <a:gsLst>
              <a:gs pos="0">
                <a:srgbClr val="F4C55D">
                  <a:alpha val="0"/>
                </a:srgbClr>
              </a:gs>
              <a:gs pos="71680">
                <a:srgbClr val="F4C55D"/>
              </a:gs>
              <a:gs pos="100000">
                <a:srgbClr val="F4C55D">
                  <a:alpha val="0"/>
                </a:srgbClr>
              </a:gs>
              <a:gs pos="29000">
                <a:srgbClr val="F4C55D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883521" y="4202608"/>
            <a:ext cx="5638800" cy="47626"/>
          </a:xfrm>
          <a:prstGeom prst="rect">
            <a:avLst/>
          </a:prstGeom>
          <a:gradFill>
            <a:gsLst>
              <a:gs pos="0">
                <a:srgbClr val="F4C55D">
                  <a:alpha val="0"/>
                </a:srgbClr>
              </a:gs>
              <a:gs pos="71680">
                <a:srgbClr val="F4C55D"/>
              </a:gs>
              <a:gs pos="100000">
                <a:srgbClr val="F4C55D">
                  <a:alpha val="0"/>
                </a:srgbClr>
              </a:gs>
              <a:gs pos="29000">
                <a:srgbClr val="F4C55D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Title 3">
            <a:extLst>
              <a:ext uri="{FF2B5EF4-FFF2-40B4-BE49-F238E27FC236}">
                <a16:creationId xmlns:a16="http://schemas.microsoft.com/office/drawing/2014/main" id="{2834C413-F0A6-4E57-B39D-37EE64A26C91}"/>
              </a:ext>
            </a:extLst>
          </p:cNvPr>
          <p:cNvSpPr txBox="1">
            <a:spLocks/>
          </p:cNvSpPr>
          <p:nvPr/>
        </p:nvSpPr>
        <p:spPr>
          <a:xfrm>
            <a:off x="6254996" y="2383455"/>
            <a:ext cx="5400675" cy="3913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+mj-ea"/>
                <a:cs typeface="Segoe UI Light" panose="020B0502040204020203" pitchFamily="34" charset="0"/>
              </a:rPr>
              <a:t>Latar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+mj-ea"/>
                <a:cs typeface="Segoe UI Light" panose="020B0502040204020203" pitchFamily="34" charset="0"/>
              </a:rPr>
              <a:t>Belakang</a:t>
            </a:r>
            <a:endParaRPr kumimoji="0" lang="id-ID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+mj-ea"/>
              <a:cs typeface="Segoe UI Light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+mj-ea"/>
                <a:cs typeface="Segoe UI Light" panose="020B0502040204020203" pitchFamily="34" charset="0"/>
              </a:rPr>
              <a:t>Tujuan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+mj-ea"/>
              <a:cs typeface="Segoe UI Light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0" dirty="0" err="1">
                <a:solidFill>
                  <a:prstClr val="white"/>
                </a:solidFill>
                <a:effectLst/>
                <a:latin typeface="Century Gothic" panose="020B0502020202020204" pitchFamily="34" charset="0"/>
              </a:rPr>
              <a:t>Ruang</a:t>
            </a:r>
            <a:r>
              <a:rPr lang="en-US" sz="2000" b="0" dirty="0">
                <a:solidFill>
                  <a:prstClr val="white"/>
                </a:solidFill>
                <a:effectLst/>
                <a:latin typeface="Century Gothic" panose="020B0502020202020204" pitchFamily="34" charset="0"/>
              </a:rPr>
              <a:t> </a:t>
            </a:r>
            <a:r>
              <a:rPr lang="en-US" sz="2000" b="0" dirty="0" err="1">
                <a:solidFill>
                  <a:prstClr val="white"/>
                </a:solidFill>
                <a:effectLst/>
                <a:latin typeface="Century Gothic" panose="020B0502020202020204" pitchFamily="34" charset="0"/>
              </a:rPr>
              <a:t>Lingkup</a:t>
            </a:r>
            <a:endParaRPr kumimoji="0" lang="id-ID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+mj-ea"/>
              <a:cs typeface="Segoe UI Light" panose="020B0502040204020203" pitchFamily="34" charset="0"/>
            </a:endParaRPr>
          </a:p>
        </p:txBody>
      </p:sp>
      <p:sp>
        <p:nvSpPr>
          <p:cNvPr id="16" name="Title 3">
            <a:extLst>
              <a:ext uri="{FF2B5EF4-FFF2-40B4-BE49-F238E27FC236}">
                <a16:creationId xmlns:a16="http://schemas.microsoft.com/office/drawing/2014/main" id="{2834C413-F0A6-4E57-B39D-37EE64A26C91}"/>
              </a:ext>
            </a:extLst>
          </p:cNvPr>
          <p:cNvSpPr txBox="1">
            <a:spLocks/>
          </p:cNvSpPr>
          <p:nvPr/>
        </p:nvSpPr>
        <p:spPr>
          <a:xfrm>
            <a:off x="6254996" y="3144415"/>
            <a:ext cx="5991225" cy="3913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+mj-ea"/>
                <a:cs typeface="Segoe UI Light" panose="020B0502040204020203" pitchFamily="34" charset="0"/>
              </a:rPr>
              <a:t>Metodolog</a:t>
            </a:r>
            <a:r>
              <a:rPr lang="en-US" sz="2000" b="0" dirty="0">
                <a:solidFill>
                  <a:prstClr val="white"/>
                </a:solidFill>
                <a:effectLst/>
                <a:latin typeface="Century Gothic" panose="020B0502020202020204" pitchFamily="34" charset="0"/>
              </a:rPr>
              <a:t>i</a:t>
            </a:r>
            <a:endParaRPr kumimoji="0" lang="id-ID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+mj-ea"/>
              <a:cs typeface="Segoe UI Light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+mj-ea"/>
                <a:cs typeface="Segoe UI Light" panose="020B0502040204020203" pitchFamily="34" charset="0"/>
              </a:rPr>
              <a:t>Rencana</a:t>
            </a:r>
            <a:r>
              <a:rPr kumimoji="0" lang="en-US" sz="20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lang="en-US" sz="2000" b="0" dirty="0" err="1">
                <a:solidFill>
                  <a:prstClr val="white"/>
                </a:solidFill>
                <a:effectLst/>
                <a:latin typeface="Century Gothic" panose="020B0502020202020204" pitchFamily="34" charset="0"/>
              </a:rPr>
              <a:t>P</a:t>
            </a:r>
            <a:r>
              <a:rPr kumimoji="0" lang="en-US" sz="2000" b="0" i="0" u="none" strike="noStrike" kern="1200" cap="none" spc="0" normalizeH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+mj-ea"/>
                <a:cs typeface="Segoe UI Light" panose="020B0502040204020203" pitchFamily="34" charset="0"/>
              </a:rPr>
              <a:t>enyelesaian</a:t>
            </a:r>
            <a:r>
              <a:rPr kumimoji="0" lang="en-US" sz="20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kumimoji="0" lang="en-US" sz="2000" b="0" i="0" u="none" strike="noStrike" kern="1200" cap="none" spc="0" normalizeH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+mj-ea"/>
                <a:cs typeface="Segoe UI Light" panose="020B0502040204020203" pitchFamily="34" charset="0"/>
              </a:rPr>
              <a:t>dan</a:t>
            </a:r>
            <a:r>
              <a:rPr kumimoji="0" lang="en-US" sz="20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+mj-ea"/>
                <a:cs typeface="Segoe UI Light" panose="020B0502040204020203" pitchFamily="34" charset="0"/>
              </a:rPr>
              <a:t> Tim </a:t>
            </a:r>
            <a:r>
              <a:rPr kumimoji="0" lang="en-US" sz="2000" b="0" i="0" u="none" strike="noStrike" kern="1200" cap="none" spc="0" normalizeH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+mj-ea"/>
                <a:cs typeface="Segoe UI Light" panose="020B0502040204020203" pitchFamily="34" charset="0"/>
              </a:rPr>
              <a:t>Pelaksana</a:t>
            </a:r>
            <a:endParaRPr kumimoji="0" lang="id-ID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+mj-ea"/>
              <a:cs typeface="Segoe UI Light" panose="020B0502040204020203" pitchFamily="34" charset="0"/>
            </a:endParaRPr>
          </a:p>
        </p:txBody>
      </p:sp>
      <p:sp>
        <p:nvSpPr>
          <p:cNvPr id="17" name="Title 3">
            <a:extLst>
              <a:ext uri="{FF2B5EF4-FFF2-40B4-BE49-F238E27FC236}">
                <a16:creationId xmlns:a16="http://schemas.microsoft.com/office/drawing/2014/main" id="{2834C413-F0A6-4E57-B39D-37EE64A26C91}"/>
              </a:ext>
            </a:extLst>
          </p:cNvPr>
          <p:cNvSpPr txBox="1">
            <a:spLocks/>
          </p:cNvSpPr>
          <p:nvPr/>
        </p:nvSpPr>
        <p:spPr>
          <a:xfrm>
            <a:off x="6254997" y="3632321"/>
            <a:ext cx="4962524" cy="3913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+mj-ea"/>
                <a:cs typeface="Segoe UI Light" panose="020B0502040204020203" pitchFamily="34" charset="0"/>
              </a:rPr>
              <a:t>Referensi</a:t>
            </a:r>
            <a:endParaRPr kumimoji="0" lang="id-ID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+mj-ea"/>
              <a:cs typeface="Segoe UI Light" panose="020B0502040204020203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131172" y="2281325"/>
            <a:ext cx="101600" cy="10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6131172" y="2568375"/>
            <a:ext cx="101600" cy="10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131172" y="3138099"/>
            <a:ext cx="101600" cy="10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6131172" y="3438524"/>
            <a:ext cx="101600" cy="10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6131172" y="3779492"/>
            <a:ext cx="101600" cy="10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6134562" y="2829146"/>
            <a:ext cx="101600" cy="10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441086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3">
            <a:extLst>
              <a:ext uri="{FF2B5EF4-FFF2-40B4-BE49-F238E27FC236}">
                <a16:creationId xmlns:a16="http://schemas.microsoft.com/office/drawing/2014/main" id="{5031786E-8F2F-4638-BE06-F4BEB4631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Latar Belakang</a:t>
            </a:r>
            <a:endParaRPr lang="id-ID" i="1" dirty="0"/>
          </a:p>
        </p:txBody>
      </p:sp>
      <p:sp>
        <p:nvSpPr>
          <p:cNvPr id="4" name="Tampungan Konten 3">
            <a:extLst>
              <a:ext uri="{FF2B5EF4-FFF2-40B4-BE49-F238E27FC236}">
                <a16:creationId xmlns:a16="http://schemas.microsoft.com/office/drawing/2014/main" id="{53D3414B-56A7-4BFA-A301-551F8D2DA4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338" y="487274"/>
            <a:ext cx="12029440" cy="369332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 err="1"/>
              <a:t>Beberapa</a:t>
            </a:r>
            <a:r>
              <a:rPr lang="en-US" sz="2000" dirty="0"/>
              <a:t> model yang </a:t>
            </a:r>
            <a:r>
              <a:rPr lang="en-US" sz="2000" dirty="0" err="1"/>
              <a:t>dipakai</a:t>
            </a:r>
            <a:r>
              <a:rPr lang="en-US" sz="2000" dirty="0"/>
              <a:t> Bank Indonesia </a:t>
            </a:r>
            <a:r>
              <a:rPr lang="en-US" sz="2000" dirty="0" err="1"/>
              <a:t>dalam</a:t>
            </a:r>
            <a:r>
              <a:rPr lang="en-US" sz="2000" dirty="0"/>
              <a:t> FPAS </a:t>
            </a:r>
            <a:r>
              <a:rPr lang="en-US" sz="2000" dirty="0" err="1"/>
              <a:t>perlu</a:t>
            </a:r>
            <a:r>
              <a:rPr lang="en-US" sz="2000" dirty="0"/>
              <a:t> </a:t>
            </a:r>
            <a:r>
              <a:rPr lang="en-US" sz="2000" dirty="0" err="1"/>
              <a:t>diperhatikan</a:t>
            </a:r>
            <a:r>
              <a:rPr lang="en-US" sz="2000" dirty="0"/>
              <a:t> </a:t>
            </a:r>
            <a:r>
              <a:rPr lang="en-US" sz="2000" dirty="0" err="1"/>
              <a:t>konsistensinya</a:t>
            </a:r>
            <a:endParaRPr lang="en-US" sz="2000" dirty="0"/>
          </a:p>
        </p:txBody>
      </p:sp>
      <p:sp>
        <p:nvSpPr>
          <p:cNvPr id="13" name="Content Placeholder 15">
            <a:extLst>
              <a:ext uri="{FF2B5EF4-FFF2-40B4-BE49-F238E27FC236}">
                <a16:creationId xmlns:a16="http://schemas.microsoft.com/office/drawing/2014/main" id="{2408896B-C2AC-4DC7-8514-31C8BEB66CB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880" y="981333"/>
            <a:ext cx="12029440" cy="5501506"/>
          </a:xfrm>
        </p:spPr>
        <p:txBody>
          <a:bodyPr wrap="square">
            <a:spAutoFit/>
          </a:bodyPr>
          <a:lstStyle/>
          <a:p>
            <a:pPr algn="just"/>
            <a:r>
              <a:rPr lang="en-US" sz="2000" dirty="0" err="1"/>
              <a:t>Dalam</a:t>
            </a:r>
            <a:r>
              <a:rPr lang="en-US" sz="2000" dirty="0"/>
              <a:t> </a:t>
            </a:r>
            <a:r>
              <a:rPr lang="en-US" sz="2000" dirty="0" err="1"/>
              <a:t>rangka</a:t>
            </a:r>
            <a:r>
              <a:rPr lang="en-US" sz="2000" dirty="0"/>
              <a:t> </a:t>
            </a:r>
            <a:r>
              <a:rPr lang="en-US" sz="2000" dirty="0" err="1"/>
              <a:t>melakukan</a:t>
            </a:r>
            <a:r>
              <a:rPr lang="en-US" sz="2000" dirty="0"/>
              <a:t> </a:t>
            </a:r>
            <a:r>
              <a:rPr lang="en-US" sz="2000" dirty="0" err="1"/>
              <a:t>proyeksi</a:t>
            </a:r>
            <a:r>
              <a:rPr lang="en-US" sz="2000" dirty="0"/>
              <a:t> </a:t>
            </a:r>
            <a:r>
              <a:rPr lang="en-US" sz="2000" dirty="0" err="1"/>
              <a:t>dan</a:t>
            </a:r>
            <a:r>
              <a:rPr lang="en-US" sz="2000" dirty="0"/>
              <a:t> </a:t>
            </a:r>
            <a:r>
              <a:rPr lang="en-US" sz="2000" dirty="0" err="1"/>
              <a:t>analisis</a:t>
            </a:r>
            <a:r>
              <a:rPr lang="en-US" sz="2000" dirty="0"/>
              <a:t> </a:t>
            </a:r>
            <a:r>
              <a:rPr lang="en-US" sz="2000" dirty="0" err="1"/>
              <a:t>besaran</a:t>
            </a:r>
            <a:r>
              <a:rPr lang="en-US" sz="2000" dirty="0"/>
              <a:t> </a:t>
            </a:r>
            <a:r>
              <a:rPr lang="en-US" sz="2000" dirty="0" err="1"/>
              <a:t>variabel</a:t>
            </a:r>
            <a:r>
              <a:rPr lang="en-US" sz="2000" dirty="0"/>
              <a:t> </a:t>
            </a:r>
            <a:r>
              <a:rPr lang="en-US" sz="2000" dirty="0" err="1"/>
              <a:t>ekonomi</a:t>
            </a:r>
            <a:r>
              <a:rPr lang="en-US" sz="2000" dirty="0"/>
              <a:t> </a:t>
            </a:r>
            <a:r>
              <a:rPr lang="en-US" sz="2000" dirty="0" err="1"/>
              <a:t>makro</a:t>
            </a:r>
            <a:r>
              <a:rPr lang="en-US" sz="2000" dirty="0"/>
              <a:t>, Bank Indonesia </a:t>
            </a:r>
            <a:r>
              <a:rPr lang="en-US" sz="2000" dirty="0" err="1"/>
              <a:t>mengacu</a:t>
            </a:r>
            <a:r>
              <a:rPr lang="en-US" sz="2000" dirty="0"/>
              <a:t> </a:t>
            </a:r>
            <a:r>
              <a:rPr lang="en-US" sz="2000" dirty="0" err="1"/>
              <a:t>pada</a:t>
            </a:r>
            <a:r>
              <a:rPr lang="en-US" sz="2000" dirty="0"/>
              <a:t> </a:t>
            </a:r>
            <a:r>
              <a:rPr lang="en-US" sz="2000" i="1" dirty="0"/>
              <a:t>Forecasting and Policy Analysis System</a:t>
            </a:r>
            <a:r>
              <a:rPr lang="en-US" sz="2000" dirty="0"/>
              <a:t> (FPAS). </a:t>
            </a:r>
          </a:p>
          <a:p>
            <a:pPr algn="just"/>
            <a:r>
              <a:rPr lang="en-US" sz="2000" dirty="0" err="1"/>
              <a:t>Terdapat</a:t>
            </a:r>
            <a:r>
              <a:rPr lang="en-US" sz="2000" dirty="0"/>
              <a:t> </a:t>
            </a:r>
            <a:r>
              <a:rPr lang="en-US" sz="2000" dirty="0" err="1"/>
              <a:t>beberapa</a:t>
            </a:r>
            <a:r>
              <a:rPr lang="en-US" sz="2000" dirty="0"/>
              <a:t> model yang </a:t>
            </a:r>
            <a:r>
              <a:rPr lang="en-US" sz="2000" dirty="0" err="1"/>
              <a:t>dipakai</a:t>
            </a:r>
            <a:r>
              <a:rPr lang="en-US" sz="2000" dirty="0"/>
              <a:t> Bank Indonesia </a:t>
            </a:r>
            <a:r>
              <a:rPr lang="en-US" sz="2000" dirty="0" err="1"/>
              <a:t>dalam</a:t>
            </a:r>
            <a:r>
              <a:rPr lang="en-US" sz="2000" dirty="0"/>
              <a:t> FPAS </a:t>
            </a:r>
            <a:r>
              <a:rPr lang="en-US" sz="2000" dirty="0" err="1"/>
              <a:t>antara</a:t>
            </a:r>
            <a:r>
              <a:rPr lang="en-US" sz="2000" dirty="0"/>
              <a:t> lain:</a:t>
            </a:r>
          </a:p>
          <a:p>
            <a:pPr lvl="1" algn="just"/>
            <a:r>
              <a:rPr lang="en-US" sz="2000" dirty="0"/>
              <a:t>BIPOLMIX; </a:t>
            </a:r>
            <a:r>
              <a:rPr lang="en-US" sz="2000" dirty="0" err="1"/>
              <a:t>sebagai</a:t>
            </a:r>
            <a:r>
              <a:rPr lang="en-US" sz="2000" dirty="0"/>
              <a:t> model inti </a:t>
            </a:r>
          </a:p>
          <a:p>
            <a:pPr lvl="1" algn="just"/>
            <a:r>
              <a:rPr lang="en-US" sz="2000" dirty="0"/>
              <a:t>SOFIE; </a:t>
            </a:r>
            <a:r>
              <a:rPr lang="en-US" sz="2000" dirty="0" err="1"/>
              <a:t>untuk</a:t>
            </a:r>
            <a:r>
              <a:rPr lang="en-US" sz="2000" dirty="0"/>
              <a:t> </a:t>
            </a:r>
            <a:r>
              <a:rPr lang="en-US" sz="2000" dirty="0" err="1"/>
              <a:t>disagregasi</a:t>
            </a:r>
            <a:r>
              <a:rPr lang="en-US" sz="2000" dirty="0"/>
              <a:t> </a:t>
            </a:r>
            <a:r>
              <a:rPr lang="en-US" sz="2000" dirty="0" err="1"/>
              <a:t>dari</a:t>
            </a:r>
            <a:r>
              <a:rPr lang="en-US" sz="2000" dirty="0"/>
              <a:t> model inti</a:t>
            </a:r>
          </a:p>
          <a:p>
            <a:pPr lvl="1" algn="just"/>
            <a:r>
              <a:rPr lang="en-US" sz="2000" dirty="0"/>
              <a:t>MODBI; </a:t>
            </a:r>
            <a:r>
              <a:rPr lang="en-US" sz="2000" dirty="0" err="1"/>
              <a:t>untuk</a:t>
            </a:r>
            <a:r>
              <a:rPr lang="en-US" sz="2000" dirty="0"/>
              <a:t> </a:t>
            </a:r>
            <a:r>
              <a:rPr lang="en-US" sz="2000" dirty="0" err="1"/>
              <a:t>jangka</a:t>
            </a:r>
            <a:r>
              <a:rPr lang="en-US" sz="2000" dirty="0"/>
              <a:t> </a:t>
            </a:r>
            <a:r>
              <a:rPr lang="en-US" sz="2000" dirty="0" err="1"/>
              <a:t>menengah-panjang</a:t>
            </a:r>
            <a:endParaRPr lang="en-US" sz="2000" dirty="0"/>
          </a:p>
          <a:p>
            <a:pPr lvl="1" algn="just"/>
            <a:r>
              <a:rPr lang="en-US" sz="2000" dirty="0"/>
              <a:t>Model </a:t>
            </a:r>
            <a:r>
              <a:rPr lang="en-US" sz="2000" dirty="0" err="1"/>
              <a:t>penunjang</a:t>
            </a:r>
            <a:r>
              <a:rPr lang="en-US" sz="2000" dirty="0"/>
              <a:t>, ex;</a:t>
            </a:r>
          </a:p>
          <a:p>
            <a:pPr lvl="2" algn="just"/>
            <a:r>
              <a:rPr lang="en-US" sz="2000" dirty="0"/>
              <a:t>ISMA </a:t>
            </a:r>
            <a:r>
              <a:rPr lang="en-US" sz="2000" dirty="0" err="1"/>
              <a:t>untuk</a:t>
            </a:r>
            <a:r>
              <a:rPr lang="en-US" sz="2000" dirty="0"/>
              <a:t> </a:t>
            </a:r>
            <a:r>
              <a:rPr lang="en-US" sz="2000" dirty="0" err="1"/>
              <a:t>sektoral</a:t>
            </a:r>
            <a:endParaRPr lang="en-US" sz="2000" dirty="0"/>
          </a:p>
          <a:p>
            <a:pPr lvl="2" algn="just"/>
            <a:r>
              <a:rPr lang="en-US" sz="2000" dirty="0" err="1"/>
              <a:t>Proyeksi</a:t>
            </a:r>
            <a:r>
              <a:rPr lang="en-US" sz="2000" dirty="0"/>
              <a:t> NPI, dan model-model </a:t>
            </a:r>
            <a:r>
              <a:rPr lang="en-US" sz="2000" dirty="0" err="1"/>
              <a:t>indikator</a:t>
            </a:r>
            <a:r>
              <a:rPr lang="en-US" sz="2000" dirty="0"/>
              <a:t> </a:t>
            </a:r>
            <a:r>
              <a:rPr lang="en-US" sz="2000" dirty="0" err="1"/>
              <a:t>lainnya</a:t>
            </a:r>
            <a:r>
              <a:rPr lang="en-US" sz="2000" dirty="0"/>
              <a:t>. </a:t>
            </a:r>
            <a:endParaRPr lang="id-ID" sz="2000" dirty="0"/>
          </a:p>
          <a:p>
            <a:pPr algn="just"/>
            <a:r>
              <a:rPr lang="en-US" sz="2000" dirty="0" err="1"/>
              <a:t>Kelompok</a:t>
            </a:r>
            <a:r>
              <a:rPr lang="en-US" sz="2000" dirty="0"/>
              <a:t> </a:t>
            </a:r>
            <a:r>
              <a:rPr lang="en-US" sz="2000" dirty="0" err="1"/>
              <a:t>Proyeksi</a:t>
            </a:r>
            <a:r>
              <a:rPr lang="en-US" sz="2000" dirty="0"/>
              <a:t> </a:t>
            </a:r>
            <a:r>
              <a:rPr lang="en-US" sz="2000" dirty="0" err="1"/>
              <a:t>dan</a:t>
            </a:r>
            <a:r>
              <a:rPr lang="en-US" sz="2000" dirty="0"/>
              <a:t> </a:t>
            </a:r>
            <a:r>
              <a:rPr lang="id-ID" sz="2000" dirty="0"/>
              <a:t>Pe</a:t>
            </a:r>
            <a:r>
              <a:rPr lang="en-US" sz="2000" dirty="0"/>
              <a:t>model</a:t>
            </a:r>
            <a:r>
              <a:rPr lang="id-ID" sz="2000" dirty="0"/>
              <a:t>an</a:t>
            </a:r>
            <a:r>
              <a:rPr lang="en-US" sz="2000" dirty="0"/>
              <a:t> </a:t>
            </a:r>
            <a:r>
              <a:rPr lang="en-US" sz="2000" dirty="0" err="1"/>
              <a:t>Makroekonomi</a:t>
            </a:r>
            <a:r>
              <a:rPr lang="en-US" sz="2000" dirty="0"/>
              <a:t> (KPM) </a:t>
            </a:r>
            <a:r>
              <a:rPr lang="en-US" sz="2000" dirty="0" err="1"/>
              <a:t>telah</a:t>
            </a:r>
            <a:r>
              <a:rPr lang="en-US" sz="2000" dirty="0"/>
              <a:t> </a:t>
            </a:r>
            <a:r>
              <a:rPr lang="en-US" sz="2000" dirty="0" err="1"/>
              <a:t>menghasilkan</a:t>
            </a:r>
            <a:r>
              <a:rPr lang="en-US" sz="2000" dirty="0"/>
              <a:t> dan </a:t>
            </a:r>
            <a:r>
              <a:rPr lang="en-US" sz="2000" dirty="0" err="1"/>
              <a:t>menggunakan</a:t>
            </a:r>
            <a:r>
              <a:rPr lang="en-US" sz="2000" dirty="0"/>
              <a:t> model – model </a:t>
            </a:r>
            <a:r>
              <a:rPr lang="en-US" sz="2000" dirty="0" err="1"/>
              <a:t>tersebut</a:t>
            </a:r>
            <a:r>
              <a:rPr lang="en-US" sz="2000" dirty="0"/>
              <a:t> </a:t>
            </a:r>
            <a:r>
              <a:rPr lang="en-US" sz="2000" dirty="0" err="1"/>
              <a:t>untuk</a:t>
            </a:r>
            <a:r>
              <a:rPr lang="en-US" sz="2000" dirty="0"/>
              <a:t> </a:t>
            </a:r>
            <a:r>
              <a:rPr lang="en-US" sz="2000" dirty="0" err="1"/>
              <a:t>proyeksi</a:t>
            </a:r>
            <a:r>
              <a:rPr lang="en-US" sz="2000" dirty="0"/>
              <a:t> dan </a:t>
            </a:r>
            <a:r>
              <a:rPr lang="en-US" sz="2000" dirty="0" err="1"/>
              <a:t>analisis</a:t>
            </a:r>
            <a:r>
              <a:rPr lang="en-US" sz="2000" dirty="0"/>
              <a:t>, </a:t>
            </a:r>
            <a:r>
              <a:rPr lang="en-US" sz="2000" dirty="0" err="1"/>
              <a:t>setelah</a:t>
            </a:r>
            <a:r>
              <a:rPr lang="en-US" sz="2000" dirty="0"/>
              <a:t> </a:t>
            </a:r>
            <a:r>
              <a:rPr lang="en-US" sz="2000" dirty="0" err="1"/>
              <a:t>mempertimban</a:t>
            </a:r>
            <a:r>
              <a:rPr lang="id-ID" sz="2000" dirty="0"/>
              <a:t>g</a:t>
            </a:r>
            <a:r>
              <a:rPr lang="en-US" sz="2000" dirty="0" err="1"/>
              <a:t>kan</a:t>
            </a:r>
            <a:r>
              <a:rPr lang="en-US" sz="2000" dirty="0"/>
              <a:t> </a:t>
            </a:r>
            <a:r>
              <a:rPr lang="en-US" sz="2000" dirty="0" err="1"/>
              <a:t>berbagai</a:t>
            </a:r>
            <a:r>
              <a:rPr lang="en-US" sz="2000" dirty="0"/>
              <a:t> </a:t>
            </a:r>
            <a:r>
              <a:rPr lang="en-US" sz="2000" dirty="0" err="1"/>
              <a:t>analisis</a:t>
            </a:r>
            <a:r>
              <a:rPr lang="en-US" sz="2000" dirty="0"/>
              <a:t> </a:t>
            </a:r>
            <a:r>
              <a:rPr lang="en-US" sz="2000" dirty="0" err="1"/>
              <a:t>grup</a:t>
            </a:r>
            <a:r>
              <a:rPr lang="en-US" sz="2000" dirty="0"/>
              <a:t> lain </a:t>
            </a:r>
            <a:r>
              <a:rPr lang="en-US" sz="2000" dirty="0" err="1"/>
              <a:t>seperti</a:t>
            </a:r>
            <a:r>
              <a:rPr lang="en-US" sz="2000" dirty="0"/>
              <a:t> </a:t>
            </a:r>
            <a:r>
              <a:rPr lang="en-US" sz="2000" dirty="0" err="1"/>
              <a:t>Grup</a:t>
            </a:r>
            <a:r>
              <a:rPr lang="en-US" sz="2000" dirty="0"/>
              <a:t> </a:t>
            </a:r>
            <a:r>
              <a:rPr lang="en-US" sz="2000" dirty="0" err="1"/>
              <a:t>Asesmen</a:t>
            </a:r>
            <a:r>
              <a:rPr lang="en-US" sz="2000" dirty="0"/>
              <a:t> </a:t>
            </a:r>
            <a:r>
              <a:rPr lang="en-US" sz="2000" dirty="0" err="1"/>
              <a:t>Ekonomi</a:t>
            </a:r>
            <a:r>
              <a:rPr lang="en-US" sz="2000" dirty="0"/>
              <a:t>. </a:t>
            </a:r>
          </a:p>
          <a:p>
            <a:pPr algn="just"/>
            <a:r>
              <a:rPr lang="en-US" sz="2000" dirty="0" err="1"/>
              <a:t>Grup</a:t>
            </a:r>
            <a:r>
              <a:rPr lang="en-US" sz="2000" dirty="0"/>
              <a:t> </a:t>
            </a:r>
            <a:r>
              <a:rPr lang="en-US" sz="2000" dirty="0" err="1"/>
              <a:t>Asesmen</a:t>
            </a:r>
            <a:r>
              <a:rPr lang="en-US" sz="2000" dirty="0"/>
              <a:t> </a:t>
            </a:r>
            <a:r>
              <a:rPr lang="en-US" sz="2000" dirty="0" err="1"/>
              <a:t>Ekonomi</a:t>
            </a:r>
            <a:r>
              <a:rPr lang="en-US" sz="2000" dirty="0"/>
              <a:t> juga </a:t>
            </a:r>
            <a:r>
              <a:rPr lang="en-US" sz="2000" dirty="0" err="1"/>
              <a:t>melakukan</a:t>
            </a:r>
            <a:r>
              <a:rPr lang="en-US" sz="2000" dirty="0"/>
              <a:t> </a:t>
            </a:r>
            <a:r>
              <a:rPr lang="en-US" sz="2000" dirty="0" err="1"/>
              <a:t>asesmen</a:t>
            </a:r>
            <a:r>
              <a:rPr lang="en-US" sz="2000" dirty="0"/>
              <a:t> </a:t>
            </a:r>
            <a:r>
              <a:rPr lang="en-US" sz="2000" dirty="0" err="1"/>
              <a:t>dengan</a:t>
            </a:r>
            <a:r>
              <a:rPr lang="en-US" sz="2000" dirty="0"/>
              <a:t> </a:t>
            </a:r>
            <a:r>
              <a:rPr lang="en-US" sz="2000" dirty="0" err="1"/>
              <a:t>menggunakan</a:t>
            </a:r>
            <a:r>
              <a:rPr lang="en-US" sz="2000" dirty="0"/>
              <a:t> model </a:t>
            </a:r>
            <a:r>
              <a:rPr lang="en-US" sz="2000" dirty="0" err="1"/>
              <a:t>indikator</a:t>
            </a:r>
            <a:r>
              <a:rPr lang="en-US" sz="2000" dirty="0"/>
              <a:t> dan </a:t>
            </a:r>
            <a:r>
              <a:rPr lang="en-US" sz="2000" dirty="0" err="1"/>
              <a:t>informasi</a:t>
            </a:r>
            <a:r>
              <a:rPr lang="en-US" sz="2000" dirty="0"/>
              <a:t> anecdotal.</a:t>
            </a:r>
          </a:p>
          <a:p>
            <a:pPr algn="just"/>
            <a:r>
              <a:rPr lang="en-US" sz="2000" dirty="0"/>
              <a:t>Proses SOE </a:t>
            </a:r>
            <a:r>
              <a:rPr lang="en-US" sz="2000" dirty="0" err="1"/>
              <a:t>akan</a:t>
            </a:r>
            <a:r>
              <a:rPr lang="en-US" sz="2000" dirty="0"/>
              <a:t> </a:t>
            </a:r>
            <a:r>
              <a:rPr lang="en-US" sz="2000" dirty="0" err="1"/>
              <a:t>memastikan</a:t>
            </a:r>
            <a:r>
              <a:rPr lang="en-US" sz="2000" dirty="0"/>
              <a:t> </a:t>
            </a:r>
            <a:r>
              <a:rPr lang="en-US" sz="2000" dirty="0" err="1"/>
              <a:t>konsistensi</a:t>
            </a:r>
            <a:r>
              <a:rPr lang="en-US" sz="2000" dirty="0"/>
              <a:t> </a:t>
            </a:r>
            <a:r>
              <a:rPr lang="en-US" sz="2000" dirty="0" err="1"/>
              <a:t>dari</a:t>
            </a:r>
            <a:r>
              <a:rPr lang="en-US" sz="2000" dirty="0"/>
              <a:t> </a:t>
            </a:r>
            <a:r>
              <a:rPr lang="en-US" sz="2000" dirty="0" err="1"/>
              <a:t>semua</a:t>
            </a:r>
            <a:r>
              <a:rPr lang="en-US" sz="2000" dirty="0"/>
              <a:t> </a:t>
            </a:r>
            <a:r>
              <a:rPr lang="en-US" sz="2000" dirty="0" err="1"/>
              <a:t>variabel</a:t>
            </a:r>
            <a:r>
              <a:rPr lang="en-US" sz="2000" dirty="0"/>
              <a:t> </a:t>
            </a:r>
            <a:r>
              <a:rPr lang="en-US" sz="2000" dirty="0" err="1"/>
              <a:t>ekonomi</a:t>
            </a:r>
            <a:r>
              <a:rPr lang="en-US" sz="2000" dirty="0"/>
              <a:t> yang </a:t>
            </a:r>
            <a:r>
              <a:rPr lang="en-US" sz="2000" dirty="0" err="1"/>
              <a:t>terkait</a:t>
            </a:r>
            <a:r>
              <a:rPr lang="en-US" sz="2000" dirty="0"/>
              <a:t>, </a:t>
            </a:r>
            <a:r>
              <a:rPr lang="en-US" sz="2000" dirty="0" err="1"/>
              <a:t>kemudian</a:t>
            </a:r>
            <a:r>
              <a:rPr lang="en-US" sz="2000" dirty="0"/>
              <a:t> </a:t>
            </a:r>
            <a:r>
              <a:rPr lang="en-US" sz="2000" dirty="0" err="1"/>
              <a:t>dilakukan</a:t>
            </a:r>
            <a:r>
              <a:rPr lang="en-US" sz="2000" dirty="0"/>
              <a:t> </a:t>
            </a:r>
            <a:r>
              <a:rPr lang="en-US" sz="2000" dirty="0" err="1"/>
              <a:t>penyesuaian</a:t>
            </a:r>
            <a:r>
              <a:rPr lang="en-US" sz="2000" dirty="0"/>
              <a:t> oleh </a:t>
            </a:r>
            <a:r>
              <a:rPr lang="en-US" sz="2000" dirty="0" err="1"/>
              <a:t>pimpinan</a:t>
            </a:r>
            <a:r>
              <a:rPr lang="en-US" sz="2000" dirty="0"/>
              <a:t> </a:t>
            </a:r>
            <a:r>
              <a:rPr lang="en-US" sz="2000" dirty="0" err="1"/>
              <a:t>sebagai</a:t>
            </a:r>
            <a:r>
              <a:rPr lang="en-US" sz="2000" dirty="0"/>
              <a:t> </a:t>
            </a:r>
            <a:r>
              <a:rPr lang="en-US" sz="2000" dirty="0" err="1"/>
              <a:t>keputusan</a:t>
            </a:r>
            <a:r>
              <a:rPr lang="en-US" sz="2000" dirty="0"/>
              <a:t> </a:t>
            </a:r>
            <a:r>
              <a:rPr lang="en-US" sz="2000" dirty="0" err="1"/>
              <a:t>akhir</a:t>
            </a:r>
            <a:r>
              <a:rPr lang="en-US" sz="2000" dirty="0"/>
              <a:t>. </a:t>
            </a:r>
          </a:p>
          <a:p>
            <a:pPr algn="just"/>
            <a:r>
              <a:rPr lang="en-US" sz="2000" dirty="0" err="1"/>
              <a:t>Selain</a:t>
            </a:r>
            <a:r>
              <a:rPr lang="en-US" sz="2000" dirty="0"/>
              <a:t> model-model yang </a:t>
            </a:r>
            <a:r>
              <a:rPr lang="en-US" sz="2000" dirty="0" err="1"/>
              <a:t>disebutkan</a:t>
            </a:r>
            <a:r>
              <a:rPr lang="en-US" sz="2000" dirty="0"/>
              <a:t> di </a:t>
            </a:r>
            <a:r>
              <a:rPr lang="en-US" sz="2000" dirty="0" err="1"/>
              <a:t>atas</a:t>
            </a:r>
            <a:r>
              <a:rPr lang="en-US" sz="2000" dirty="0"/>
              <a:t>, framework </a:t>
            </a:r>
            <a:r>
              <a:rPr lang="en-US" sz="2000" i="1" dirty="0"/>
              <a:t>Financial Programming and Policies</a:t>
            </a:r>
            <a:r>
              <a:rPr lang="en-US" sz="2000" dirty="0"/>
              <a:t> (FPP) (IMF, 2013) </a:t>
            </a:r>
            <a:r>
              <a:rPr lang="en-US" sz="2000" dirty="0" err="1"/>
              <a:t>lazim</a:t>
            </a:r>
            <a:r>
              <a:rPr lang="en-US" sz="2000" dirty="0"/>
              <a:t> </a:t>
            </a:r>
            <a:r>
              <a:rPr lang="en-US" sz="2000" dirty="0" err="1"/>
              <a:t>digunakan</a:t>
            </a:r>
            <a:r>
              <a:rPr lang="en-US" sz="2000" dirty="0"/>
              <a:t> </a:t>
            </a:r>
            <a:r>
              <a:rPr lang="en-US" sz="2000" dirty="0" err="1"/>
              <a:t>sebagai</a:t>
            </a:r>
            <a:r>
              <a:rPr lang="en-US" sz="2000" dirty="0"/>
              <a:t> </a:t>
            </a:r>
            <a:r>
              <a:rPr lang="en-US" sz="2000" dirty="0" err="1"/>
              <a:t>alat</a:t>
            </a:r>
            <a:r>
              <a:rPr lang="en-US" sz="2000" dirty="0"/>
              <a:t> </a:t>
            </a:r>
            <a:r>
              <a:rPr lang="en-US" sz="2000" dirty="0" err="1"/>
              <a:t>untuk</a:t>
            </a:r>
            <a:r>
              <a:rPr lang="en-US" sz="2000" dirty="0"/>
              <a:t> </a:t>
            </a:r>
            <a:r>
              <a:rPr lang="en-US" sz="2000" dirty="0" err="1"/>
              <a:t>proyeksi</a:t>
            </a:r>
            <a:r>
              <a:rPr lang="en-US" sz="2000" dirty="0"/>
              <a:t> dan </a:t>
            </a:r>
            <a:r>
              <a:rPr lang="en-US" sz="2000" dirty="0" err="1"/>
              <a:t>konsistensi</a:t>
            </a:r>
            <a:r>
              <a:rPr lang="en-US" sz="2000" dirty="0"/>
              <a:t> </a:t>
            </a:r>
            <a:r>
              <a:rPr lang="en-US" sz="2000" i="1" dirty="0"/>
              <a:t>check</a:t>
            </a:r>
            <a:r>
              <a:rPr lang="en-US" sz="2000" dirty="0"/>
              <a:t> </a:t>
            </a:r>
            <a:r>
              <a:rPr lang="en-US" sz="2000" dirty="0" err="1"/>
              <a:t>besaran</a:t>
            </a:r>
            <a:r>
              <a:rPr lang="en-US" sz="2000" dirty="0"/>
              <a:t> </a:t>
            </a:r>
            <a:r>
              <a:rPr lang="en-US" sz="2000" dirty="0" err="1"/>
              <a:t>makro</a:t>
            </a:r>
            <a:r>
              <a:rPr lang="en-US" sz="2000" dirty="0"/>
              <a:t> </a:t>
            </a:r>
            <a:r>
              <a:rPr lang="en-US" sz="2000" dirty="0" err="1"/>
              <a:t>dalam</a:t>
            </a:r>
            <a:r>
              <a:rPr lang="en-US" sz="2000" dirty="0"/>
              <a:t> </a:t>
            </a:r>
            <a:r>
              <a:rPr lang="en-US" sz="2000" dirty="0" err="1"/>
              <a:t>sektor</a:t>
            </a:r>
            <a:r>
              <a:rPr lang="en-US" sz="2000" dirty="0"/>
              <a:t> </a:t>
            </a:r>
            <a:r>
              <a:rPr lang="en-US" sz="2000" dirty="0" err="1"/>
              <a:t>perekonomian</a:t>
            </a:r>
            <a:r>
              <a:rPr lang="en-US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914044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3">
            <a:extLst>
              <a:ext uri="{FF2B5EF4-FFF2-40B4-BE49-F238E27FC236}">
                <a16:creationId xmlns:a16="http://schemas.microsoft.com/office/drawing/2014/main" id="{5031786E-8F2F-4638-BE06-F4BEB4631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Tujuan</a:t>
            </a:r>
            <a:endParaRPr lang="id-ID" i="1" dirty="0"/>
          </a:p>
        </p:txBody>
      </p:sp>
      <p:sp>
        <p:nvSpPr>
          <p:cNvPr id="4" name="Tampungan Konten 3">
            <a:extLst>
              <a:ext uri="{FF2B5EF4-FFF2-40B4-BE49-F238E27FC236}">
                <a16:creationId xmlns:a16="http://schemas.microsoft.com/office/drawing/2014/main" id="{53D3414B-56A7-4BFA-A301-551F8D2DA4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338" y="447040"/>
            <a:ext cx="12029440" cy="369332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 err="1"/>
              <a:t>Menghasilkan</a:t>
            </a:r>
            <a:r>
              <a:rPr lang="en-US" sz="2000" dirty="0"/>
              <a:t> framework yang </a:t>
            </a:r>
            <a:r>
              <a:rPr lang="en-US" sz="2000" dirty="0" err="1"/>
              <a:t>mampu</a:t>
            </a:r>
            <a:r>
              <a:rPr lang="en-US" sz="2000" dirty="0"/>
              <a:t> </a:t>
            </a:r>
            <a:r>
              <a:rPr lang="en-US" sz="2000" dirty="0" err="1"/>
              <a:t>membantu</a:t>
            </a:r>
            <a:r>
              <a:rPr lang="en-US" sz="2000" dirty="0"/>
              <a:t> dan </a:t>
            </a:r>
            <a:r>
              <a:rPr lang="en-US" sz="2000" dirty="0" err="1"/>
              <a:t>mendukung</a:t>
            </a:r>
            <a:r>
              <a:rPr lang="en-US" sz="2000" dirty="0"/>
              <a:t> proses FPAS di DKEM </a:t>
            </a:r>
          </a:p>
        </p:txBody>
      </p:sp>
      <p:sp>
        <p:nvSpPr>
          <p:cNvPr id="13" name="Content Placeholder 15">
            <a:extLst>
              <a:ext uri="{FF2B5EF4-FFF2-40B4-BE49-F238E27FC236}">
                <a16:creationId xmlns:a16="http://schemas.microsoft.com/office/drawing/2014/main" id="{2408896B-C2AC-4DC7-8514-31C8BEB66CB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880" y="918553"/>
            <a:ext cx="12029440" cy="3685624"/>
          </a:xfrm>
        </p:spPr>
        <p:txBody>
          <a:bodyPr wrap="square">
            <a:spAutoFit/>
          </a:bodyPr>
          <a:lstStyle/>
          <a:p>
            <a:pPr algn="just"/>
            <a:r>
              <a:rPr lang="en-US" sz="2000" dirty="0" err="1"/>
              <a:t>Penelitian</a:t>
            </a:r>
            <a:r>
              <a:rPr lang="en-US" sz="2000" dirty="0"/>
              <a:t> </a:t>
            </a:r>
            <a:r>
              <a:rPr lang="en-US" sz="2000" dirty="0" err="1"/>
              <a:t>ini</a:t>
            </a:r>
            <a:r>
              <a:rPr lang="en-US" sz="2000" dirty="0"/>
              <a:t> </a:t>
            </a:r>
            <a:r>
              <a:rPr lang="en-US" sz="2000" dirty="0" err="1"/>
              <a:t>bertujuan</a:t>
            </a:r>
            <a:r>
              <a:rPr lang="en-US" sz="2000" dirty="0"/>
              <a:t> </a:t>
            </a:r>
            <a:r>
              <a:rPr lang="en-US" sz="2000" dirty="0" err="1"/>
              <a:t>untuk</a:t>
            </a:r>
            <a:r>
              <a:rPr lang="en-US" sz="2000" dirty="0"/>
              <a:t> </a:t>
            </a:r>
            <a:r>
              <a:rPr lang="en-US" sz="2000" dirty="0" err="1"/>
              <a:t>mengembangkan</a:t>
            </a:r>
            <a:r>
              <a:rPr lang="en-US" sz="2000" dirty="0"/>
              <a:t> </a:t>
            </a:r>
            <a:r>
              <a:rPr lang="en-US" sz="2000" dirty="0" err="1"/>
              <a:t>alat</a:t>
            </a:r>
            <a:r>
              <a:rPr lang="en-US" sz="2000" dirty="0"/>
              <a:t> </a:t>
            </a:r>
            <a:r>
              <a:rPr lang="en-US" sz="2000" i="1" dirty="0"/>
              <a:t>FPAS consistency check </a:t>
            </a:r>
            <a:r>
              <a:rPr lang="en-US" sz="2000" dirty="0"/>
              <a:t>yang </a:t>
            </a:r>
            <a:r>
              <a:rPr lang="en-US" sz="2000" dirty="0" err="1"/>
              <a:t>dapat</a:t>
            </a:r>
            <a:r>
              <a:rPr lang="en-US" sz="2000" dirty="0"/>
              <a:t> </a:t>
            </a:r>
            <a:r>
              <a:rPr lang="en-US" sz="2000" dirty="0" err="1"/>
              <a:t>digunakan</a:t>
            </a:r>
            <a:r>
              <a:rPr lang="en-US" sz="2000" dirty="0"/>
              <a:t> </a:t>
            </a:r>
            <a:r>
              <a:rPr lang="en-US" sz="2000" dirty="0" err="1"/>
              <a:t>dalam</a:t>
            </a:r>
            <a:r>
              <a:rPr lang="en-US" sz="2000" dirty="0"/>
              <a:t> </a:t>
            </a:r>
            <a:r>
              <a:rPr lang="en-US" sz="2000" dirty="0" err="1"/>
              <a:t>analisis</a:t>
            </a:r>
            <a:r>
              <a:rPr lang="en-US" sz="2000" dirty="0"/>
              <a:t> </a:t>
            </a:r>
            <a:r>
              <a:rPr lang="en-US" sz="2000" dirty="0" err="1"/>
              <a:t>jangka</a:t>
            </a:r>
            <a:r>
              <a:rPr lang="en-US" sz="2000" dirty="0"/>
              <a:t> </a:t>
            </a:r>
            <a:r>
              <a:rPr lang="en-US" sz="2000" dirty="0" err="1"/>
              <a:t>pendek</a:t>
            </a:r>
            <a:r>
              <a:rPr lang="en-US" sz="2000" dirty="0"/>
              <a:t> dan </a:t>
            </a:r>
            <a:r>
              <a:rPr lang="en-US" sz="2000" dirty="0" err="1"/>
              <a:t>menengah</a:t>
            </a:r>
            <a:r>
              <a:rPr lang="en-US" sz="2000" dirty="0"/>
              <a:t> </a:t>
            </a:r>
            <a:r>
              <a:rPr lang="en-US" sz="2000" dirty="0" err="1"/>
              <a:t>serta</a:t>
            </a:r>
            <a:r>
              <a:rPr lang="en-US" sz="2000" dirty="0"/>
              <a:t> </a:t>
            </a:r>
            <a:r>
              <a:rPr lang="en-US" sz="2000" dirty="0" err="1"/>
              <a:t>mendukung</a:t>
            </a:r>
            <a:r>
              <a:rPr lang="en-US" sz="2000" dirty="0"/>
              <a:t> </a:t>
            </a:r>
            <a:r>
              <a:rPr lang="en-US" sz="2000" dirty="0" err="1"/>
              <a:t>efektivitas</a:t>
            </a:r>
            <a:r>
              <a:rPr lang="en-US" sz="2000" dirty="0"/>
              <a:t> </a:t>
            </a:r>
            <a:r>
              <a:rPr lang="en-US" sz="2000" dirty="0" err="1"/>
              <a:t>penerapan</a:t>
            </a:r>
            <a:r>
              <a:rPr lang="en-US" sz="2000" dirty="0"/>
              <a:t> BIPOLMIX. </a:t>
            </a:r>
          </a:p>
          <a:p>
            <a:pPr algn="just"/>
            <a:r>
              <a:rPr lang="en-US" sz="2000" dirty="0" err="1"/>
              <a:t>Dengan</a:t>
            </a:r>
            <a:r>
              <a:rPr lang="en-US" sz="2000" dirty="0"/>
              <a:t> </a:t>
            </a:r>
            <a:r>
              <a:rPr lang="en-US" sz="2000" dirty="0" err="1"/>
              <a:t>menggunakan</a:t>
            </a:r>
            <a:r>
              <a:rPr lang="en-US" sz="2000" dirty="0"/>
              <a:t> data </a:t>
            </a:r>
            <a:r>
              <a:rPr lang="en-US" sz="2000" dirty="0" err="1"/>
              <a:t>terbaru</a:t>
            </a:r>
            <a:r>
              <a:rPr lang="en-US" sz="2000" dirty="0"/>
              <a:t> dan </a:t>
            </a:r>
            <a:r>
              <a:rPr lang="en-US" sz="2000" dirty="0" err="1"/>
              <a:t>lebih</a:t>
            </a:r>
            <a:r>
              <a:rPr lang="en-US" sz="2000" dirty="0"/>
              <a:t> </a:t>
            </a:r>
            <a:r>
              <a:rPr lang="en-US" sz="2000" dirty="0" err="1"/>
              <a:t>lengkap</a:t>
            </a:r>
            <a:r>
              <a:rPr lang="en-US" sz="2000" dirty="0"/>
              <a:t>, </a:t>
            </a:r>
            <a:r>
              <a:rPr lang="en-US" sz="2000" dirty="0" err="1"/>
              <a:t>serta</a:t>
            </a:r>
            <a:r>
              <a:rPr lang="en-US" sz="2000" dirty="0"/>
              <a:t> </a:t>
            </a:r>
            <a:r>
              <a:rPr lang="en-US" sz="2000" dirty="0" err="1"/>
              <a:t>pemahaman</a:t>
            </a:r>
            <a:r>
              <a:rPr lang="en-US" sz="2000" dirty="0"/>
              <a:t> </a:t>
            </a:r>
            <a:r>
              <a:rPr lang="en-US" sz="2000" dirty="0" err="1"/>
              <a:t>antar</a:t>
            </a:r>
            <a:r>
              <a:rPr lang="en-US" sz="2000" dirty="0"/>
              <a:t> </a:t>
            </a:r>
            <a:r>
              <a:rPr lang="en-US" sz="2000" dirty="0" err="1"/>
              <a:t>sektor</a:t>
            </a:r>
            <a:r>
              <a:rPr lang="en-US" sz="2000" dirty="0"/>
              <a:t> yang </a:t>
            </a:r>
            <a:r>
              <a:rPr lang="en-US" sz="2000" dirty="0" err="1"/>
              <a:t>lebih</a:t>
            </a:r>
            <a:r>
              <a:rPr lang="en-US" sz="2000" dirty="0"/>
              <a:t> </a:t>
            </a:r>
            <a:r>
              <a:rPr lang="en-US" sz="2000" dirty="0" err="1"/>
              <a:t>komprehensif</a:t>
            </a:r>
            <a:r>
              <a:rPr lang="en-US" sz="2000" dirty="0"/>
              <a:t> dan </a:t>
            </a:r>
            <a:r>
              <a:rPr lang="en-US" sz="2000" dirty="0" err="1"/>
              <a:t>rinci</a:t>
            </a:r>
            <a:r>
              <a:rPr lang="en-US" sz="2000" dirty="0"/>
              <a:t>, </a:t>
            </a:r>
            <a:r>
              <a:rPr lang="en-US" sz="2000" dirty="0" err="1"/>
              <a:t>maka</a:t>
            </a:r>
            <a:r>
              <a:rPr lang="en-US" sz="2000" dirty="0"/>
              <a:t> </a:t>
            </a:r>
            <a:r>
              <a:rPr lang="en-US" sz="2000" dirty="0" err="1"/>
              <a:t>diharapkan</a:t>
            </a:r>
            <a:r>
              <a:rPr lang="en-US" sz="2000" dirty="0"/>
              <a:t> </a:t>
            </a:r>
            <a:r>
              <a:rPr lang="en-US" sz="2000" dirty="0" err="1"/>
              <a:t>perkakas</a:t>
            </a:r>
            <a:r>
              <a:rPr lang="en-US" sz="2000" dirty="0"/>
              <a:t> </a:t>
            </a:r>
            <a:r>
              <a:rPr lang="en-US" sz="2000" dirty="0" err="1"/>
              <a:t>ini</a:t>
            </a:r>
            <a:r>
              <a:rPr lang="en-US" sz="2000" dirty="0"/>
              <a:t> </a:t>
            </a:r>
            <a:r>
              <a:rPr lang="en-US" sz="2000" dirty="0" err="1"/>
              <a:t>dapat</a:t>
            </a:r>
            <a:r>
              <a:rPr lang="en-US" sz="2000" dirty="0"/>
              <a:t>;</a:t>
            </a:r>
          </a:p>
          <a:p>
            <a:pPr lvl="1" algn="just"/>
            <a:r>
              <a:rPr lang="en-US" sz="2000" dirty="0" err="1"/>
              <a:t>Menangkap</a:t>
            </a:r>
            <a:r>
              <a:rPr lang="en-US" sz="2000" dirty="0"/>
              <a:t> </a:t>
            </a:r>
            <a:r>
              <a:rPr lang="en-US" sz="2000" dirty="0" err="1"/>
              <a:t>relasi</a:t>
            </a:r>
            <a:r>
              <a:rPr lang="en-US" sz="2000" dirty="0"/>
              <a:t> </a:t>
            </a:r>
            <a:r>
              <a:rPr lang="en-US" sz="2000" dirty="0" err="1"/>
              <a:t>antar</a:t>
            </a:r>
            <a:r>
              <a:rPr lang="en-US" sz="2000" dirty="0"/>
              <a:t> </a:t>
            </a:r>
            <a:r>
              <a:rPr lang="en-US" sz="2000" dirty="0" err="1"/>
              <a:t>variabel</a:t>
            </a:r>
            <a:r>
              <a:rPr lang="en-US" sz="2000" dirty="0"/>
              <a:t>, </a:t>
            </a:r>
            <a:r>
              <a:rPr lang="en-US" sz="2000" dirty="0" err="1"/>
              <a:t>baik</a:t>
            </a:r>
            <a:r>
              <a:rPr lang="en-US" sz="2000" dirty="0"/>
              <a:t> endogen </a:t>
            </a:r>
            <a:r>
              <a:rPr lang="en-US" sz="2000" dirty="0" err="1"/>
              <a:t>maupun</a:t>
            </a:r>
            <a:r>
              <a:rPr lang="en-US" sz="2000" dirty="0"/>
              <a:t> </a:t>
            </a:r>
            <a:r>
              <a:rPr lang="en-US" sz="2000" dirty="0" err="1"/>
              <a:t>eksogen</a:t>
            </a:r>
            <a:r>
              <a:rPr lang="en-US" sz="2000" dirty="0"/>
              <a:t>. </a:t>
            </a:r>
          </a:p>
          <a:p>
            <a:pPr lvl="1" algn="just"/>
            <a:r>
              <a:rPr lang="en-US" sz="2000" dirty="0" err="1"/>
              <a:t>Memastikan</a:t>
            </a:r>
            <a:r>
              <a:rPr lang="en-US" sz="2000" dirty="0"/>
              <a:t> </a:t>
            </a:r>
            <a:r>
              <a:rPr lang="en-US" sz="2000" dirty="0" err="1"/>
              <a:t>proyeksi</a:t>
            </a:r>
            <a:r>
              <a:rPr lang="en-US" sz="2000" dirty="0"/>
              <a:t> </a:t>
            </a:r>
            <a:r>
              <a:rPr lang="en-US" sz="2000" dirty="0" err="1"/>
              <a:t>variabel</a:t>
            </a:r>
            <a:r>
              <a:rPr lang="en-US" sz="2000" dirty="0"/>
              <a:t> </a:t>
            </a:r>
            <a:r>
              <a:rPr lang="en-US" sz="2000" dirty="0" err="1"/>
              <a:t>konsisten</a:t>
            </a:r>
            <a:r>
              <a:rPr lang="en-US" sz="2000" dirty="0"/>
              <a:t> </a:t>
            </a:r>
            <a:r>
              <a:rPr lang="en-US" sz="2000" dirty="0" err="1"/>
              <a:t>antar</a:t>
            </a:r>
            <a:r>
              <a:rPr lang="en-US" sz="2000" dirty="0"/>
              <a:t> </a:t>
            </a:r>
            <a:r>
              <a:rPr lang="en-US" sz="2000" dirty="0" err="1"/>
              <a:t>sektor</a:t>
            </a:r>
            <a:r>
              <a:rPr lang="en-US" sz="2000" dirty="0"/>
              <a:t>.</a:t>
            </a:r>
          </a:p>
          <a:p>
            <a:pPr lvl="1" algn="just"/>
            <a:r>
              <a:rPr lang="en-US" sz="2000" dirty="0" err="1"/>
              <a:t>Menganalisis</a:t>
            </a:r>
            <a:r>
              <a:rPr lang="en-US" sz="2000" dirty="0"/>
              <a:t> </a:t>
            </a:r>
            <a:r>
              <a:rPr lang="en-US" sz="2000" dirty="0" err="1"/>
              <a:t>kausalitas</a:t>
            </a:r>
            <a:r>
              <a:rPr lang="en-US" sz="2000" dirty="0"/>
              <a:t> </a:t>
            </a:r>
            <a:r>
              <a:rPr lang="en-US" sz="2000" dirty="0" err="1"/>
              <a:t>antar</a:t>
            </a:r>
            <a:r>
              <a:rPr lang="en-US" sz="2000" dirty="0"/>
              <a:t> </a:t>
            </a:r>
            <a:r>
              <a:rPr lang="en-US" sz="2000" dirty="0" err="1"/>
              <a:t>variabel</a:t>
            </a:r>
            <a:r>
              <a:rPr lang="en-US" sz="2000" dirty="0"/>
              <a:t> </a:t>
            </a:r>
            <a:r>
              <a:rPr lang="en-US" sz="2000" dirty="0" err="1"/>
              <a:t>dengan</a:t>
            </a:r>
            <a:r>
              <a:rPr lang="en-US" sz="2000" dirty="0"/>
              <a:t> </a:t>
            </a:r>
            <a:r>
              <a:rPr lang="en-US" sz="2000" dirty="0" err="1"/>
              <a:t>lebih</a:t>
            </a:r>
            <a:r>
              <a:rPr lang="en-US" sz="2000" dirty="0"/>
              <a:t> </a:t>
            </a:r>
            <a:r>
              <a:rPr lang="en-US" sz="2000" dirty="0" err="1"/>
              <a:t>baik</a:t>
            </a:r>
            <a:r>
              <a:rPr lang="en-US" sz="2000" dirty="0"/>
              <a:t>.</a:t>
            </a:r>
          </a:p>
          <a:p>
            <a:pPr algn="just"/>
            <a:r>
              <a:rPr lang="en-US" sz="2000" dirty="0"/>
              <a:t>Hasil </a:t>
            </a:r>
            <a:r>
              <a:rPr lang="en-US" sz="2000" dirty="0" err="1"/>
              <a:t>dari</a:t>
            </a:r>
            <a:r>
              <a:rPr lang="en-US" sz="2000" dirty="0"/>
              <a:t> </a:t>
            </a:r>
            <a:r>
              <a:rPr lang="en-US" sz="2000" dirty="0" err="1"/>
              <a:t>penelitian</a:t>
            </a:r>
            <a:r>
              <a:rPr lang="en-US" sz="2000" dirty="0"/>
              <a:t> </a:t>
            </a:r>
            <a:r>
              <a:rPr lang="en-US" sz="2000" dirty="0" err="1"/>
              <a:t>ini</a:t>
            </a:r>
            <a:r>
              <a:rPr lang="en-US" sz="2000" dirty="0"/>
              <a:t> </a:t>
            </a:r>
            <a:r>
              <a:rPr lang="en-US" sz="2000" dirty="0" err="1"/>
              <a:t>diharapkan</a:t>
            </a:r>
            <a:r>
              <a:rPr lang="en-US" sz="2000" dirty="0"/>
              <a:t> </a:t>
            </a:r>
            <a:r>
              <a:rPr lang="en-US" sz="2000" dirty="0" err="1"/>
              <a:t>dapat</a:t>
            </a:r>
            <a:r>
              <a:rPr lang="en-US" sz="2000" dirty="0"/>
              <a:t> </a:t>
            </a:r>
            <a:r>
              <a:rPr lang="en-US" sz="2000" dirty="0" err="1"/>
              <a:t>menghasilkan</a:t>
            </a:r>
            <a:r>
              <a:rPr lang="en-US" sz="2000" dirty="0"/>
              <a:t> framework yang </a:t>
            </a:r>
            <a:r>
              <a:rPr lang="en-US" sz="2000" dirty="0" err="1"/>
              <a:t>mampu</a:t>
            </a:r>
            <a:r>
              <a:rPr lang="en-US" sz="2000" dirty="0"/>
              <a:t> </a:t>
            </a:r>
            <a:r>
              <a:rPr lang="en-US" sz="2000" dirty="0" err="1"/>
              <a:t>membantu</a:t>
            </a:r>
            <a:r>
              <a:rPr lang="en-US" sz="2000" dirty="0"/>
              <a:t> dan </a:t>
            </a:r>
            <a:r>
              <a:rPr lang="en-US" sz="2000" dirty="0" err="1"/>
              <a:t>mendukung</a:t>
            </a:r>
            <a:r>
              <a:rPr lang="en-US" sz="2000" dirty="0"/>
              <a:t> proses FPAS di DKEM, </a:t>
            </a:r>
            <a:r>
              <a:rPr lang="en-US" sz="2000" dirty="0" err="1"/>
              <a:t>sehingga</a:t>
            </a:r>
            <a:r>
              <a:rPr lang="en-US" sz="2000" dirty="0"/>
              <a:t> </a:t>
            </a:r>
            <a:r>
              <a:rPr lang="en-US" sz="2000" dirty="0" err="1"/>
              <a:t>berguna</a:t>
            </a:r>
            <a:r>
              <a:rPr lang="en-US" sz="2000" dirty="0"/>
              <a:t> </a:t>
            </a:r>
            <a:r>
              <a:rPr lang="en-US" sz="2000" dirty="0" err="1"/>
              <a:t>untuk</a:t>
            </a:r>
            <a:r>
              <a:rPr lang="en-US" sz="2000" dirty="0"/>
              <a:t> </a:t>
            </a:r>
            <a:r>
              <a:rPr lang="en-US" sz="2000" dirty="0" err="1"/>
              <a:t>memastikan</a:t>
            </a:r>
            <a:r>
              <a:rPr lang="en-US" sz="2000" dirty="0"/>
              <a:t> </a:t>
            </a:r>
            <a:r>
              <a:rPr lang="en-US" sz="2000" dirty="0" err="1"/>
              <a:t>konsistensi</a:t>
            </a:r>
            <a:r>
              <a:rPr lang="en-US" sz="2000" dirty="0"/>
              <a:t> </a:t>
            </a:r>
            <a:r>
              <a:rPr lang="en-US" sz="2000" dirty="0" err="1"/>
              <a:t>proyeksi</a:t>
            </a:r>
            <a:r>
              <a:rPr lang="en-US" sz="2000" dirty="0"/>
              <a:t> </a:t>
            </a:r>
            <a:r>
              <a:rPr lang="en-US" sz="2000" dirty="0" err="1"/>
              <a:t>makroekonomi</a:t>
            </a:r>
            <a:r>
              <a:rPr lang="en-US" sz="2000" dirty="0"/>
              <a:t> </a:t>
            </a:r>
            <a:r>
              <a:rPr lang="en-US" sz="2000" dirty="0" err="1"/>
              <a:t>lintas</a:t>
            </a:r>
            <a:r>
              <a:rPr lang="en-US" sz="2000" dirty="0"/>
              <a:t> model (</a:t>
            </a:r>
            <a:r>
              <a:rPr lang="en-US" sz="2000" dirty="0" err="1"/>
              <a:t>antara</a:t>
            </a:r>
            <a:r>
              <a:rPr lang="en-US" sz="2000" dirty="0"/>
              <a:t> lain ARIMBI, SOFIE dan ISMA).</a:t>
            </a:r>
            <a:endParaRPr lang="id-ID" sz="2000" dirty="0"/>
          </a:p>
          <a:p>
            <a:pPr algn="just"/>
            <a:endParaRPr lang="id-ID" sz="2000" dirty="0"/>
          </a:p>
          <a:p>
            <a:pPr algn="just"/>
            <a:endParaRPr lang="id-ID" sz="2000" dirty="0"/>
          </a:p>
        </p:txBody>
      </p:sp>
    </p:spTree>
    <p:extLst>
      <p:ext uri="{BB962C8B-B14F-4D97-AF65-F5344CB8AC3E}">
        <p14:creationId xmlns:p14="http://schemas.microsoft.com/office/powerpoint/2010/main" val="31266455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3">
            <a:extLst>
              <a:ext uri="{FF2B5EF4-FFF2-40B4-BE49-F238E27FC236}">
                <a16:creationId xmlns:a16="http://schemas.microsoft.com/office/drawing/2014/main" id="{5031786E-8F2F-4638-BE06-F4BEB4631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Ruang Lingkup</a:t>
            </a:r>
            <a:endParaRPr lang="id-ID" i="1" dirty="0"/>
          </a:p>
        </p:txBody>
      </p:sp>
      <p:sp>
        <p:nvSpPr>
          <p:cNvPr id="4" name="Tampungan Konten 3">
            <a:extLst>
              <a:ext uri="{FF2B5EF4-FFF2-40B4-BE49-F238E27FC236}">
                <a16:creationId xmlns:a16="http://schemas.microsoft.com/office/drawing/2014/main" id="{53D3414B-56A7-4BFA-A301-551F8D2DA4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880" y="447040"/>
            <a:ext cx="12029440" cy="369332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 err="1"/>
              <a:t>Menjaga</a:t>
            </a:r>
            <a:r>
              <a:rPr lang="en-US" sz="2000" dirty="0"/>
              <a:t> </a:t>
            </a:r>
            <a:r>
              <a:rPr lang="en-US" sz="2000" dirty="0" err="1"/>
              <a:t>konsistensi</a:t>
            </a:r>
            <a:r>
              <a:rPr lang="en-US" sz="2000" dirty="0"/>
              <a:t> </a:t>
            </a:r>
            <a:r>
              <a:rPr lang="en-US" sz="2000" dirty="0" err="1"/>
              <a:t>pada</a:t>
            </a:r>
            <a:r>
              <a:rPr lang="en-US" sz="2000" dirty="0"/>
              <a:t> </a:t>
            </a:r>
            <a:r>
              <a:rPr lang="en-US" sz="2000" dirty="0" err="1"/>
              <a:t>sektor</a:t>
            </a:r>
            <a:r>
              <a:rPr lang="en-US" sz="2000" dirty="0"/>
              <a:t> </a:t>
            </a:r>
            <a:r>
              <a:rPr lang="en-US" sz="2000" dirty="0" err="1"/>
              <a:t>riil</a:t>
            </a:r>
            <a:r>
              <a:rPr lang="en-US" sz="2000" dirty="0"/>
              <a:t>, </a:t>
            </a:r>
            <a:r>
              <a:rPr lang="en-US" sz="2000" dirty="0" err="1"/>
              <a:t>moneter</a:t>
            </a:r>
            <a:r>
              <a:rPr lang="en-US" sz="2000" dirty="0"/>
              <a:t>, </a:t>
            </a:r>
            <a:r>
              <a:rPr lang="en-US" sz="2000" dirty="0" err="1"/>
              <a:t>fiskal</a:t>
            </a:r>
            <a:r>
              <a:rPr lang="en-US" sz="2000" dirty="0"/>
              <a:t>, </a:t>
            </a:r>
            <a:r>
              <a:rPr lang="en-US" sz="2000" dirty="0" err="1"/>
              <a:t>eksternal</a:t>
            </a:r>
            <a:r>
              <a:rPr lang="en-US" sz="2000" dirty="0"/>
              <a:t> </a:t>
            </a:r>
            <a:r>
              <a:rPr lang="en-US" sz="2000" dirty="0" err="1"/>
              <a:t>dan</a:t>
            </a:r>
            <a:r>
              <a:rPr lang="en-US" sz="2000" dirty="0"/>
              <a:t> </a:t>
            </a:r>
            <a:r>
              <a:rPr lang="en-US" sz="2000" dirty="0" err="1"/>
              <a:t>blok</a:t>
            </a:r>
            <a:r>
              <a:rPr lang="en-US" sz="2000" dirty="0"/>
              <a:t> </a:t>
            </a:r>
            <a:r>
              <a:rPr lang="en-US" sz="2000" dirty="0" err="1"/>
              <a:t>harga</a:t>
            </a:r>
            <a:endParaRPr lang="en-US" sz="2000" dirty="0"/>
          </a:p>
        </p:txBody>
      </p:sp>
      <p:sp>
        <p:nvSpPr>
          <p:cNvPr id="13" name="Content Placeholder 15">
            <a:extLst>
              <a:ext uri="{FF2B5EF4-FFF2-40B4-BE49-F238E27FC236}">
                <a16:creationId xmlns:a16="http://schemas.microsoft.com/office/drawing/2014/main" id="{2408896B-C2AC-4DC7-8514-31C8BEB66CB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880" y="967931"/>
            <a:ext cx="12029440" cy="2423740"/>
          </a:xfrm>
        </p:spPr>
        <p:txBody>
          <a:bodyPr wrap="square">
            <a:spAutoFit/>
          </a:bodyPr>
          <a:lstStyle/>
          <a:p>
            <a:pPr algn="just"/>
            <a:r>
              <a:rPr lang="en-US" sz="2000" dirty="0" err="1"/>
              <a:t>Penelitian</a:t>
            </a:r>
            <a:r>
              <a:rPr lang="en-US" sz="2000" dirty="0"/>
              <a:t> </a:t>
            </a:r>
            <a:r>
              <a:rPr lang="en-US" sz="2000" dirty="0" err="1"/>
              <a:t>ini</a:t>
            </a:r>
            <a:r>
              <a:rPr lang="en-US" sz="2000" dirty="0"/>
              <a:t> </a:t>
            </a:r>
            <a:r>
              <a:rPr lang="en-US" sz="2000" dirty="0" err="1"/>
              <a:t>meliputi</a:t>
            </a:r>
            <a:r>
              <a:rPr lang="en-US" sz="2000" dirty="0"/>
              <a:t> </a:t>
            </a:r>
            <a:r>
              <a:rPr lang="en-US" sz="2000" dirty="0" err="1"/>
              <a:t>ruang</a:t>
            </a:r>
            <a:r>
              <a:rPr lang="en-US" sz="2000" dirty="0"/>
              <a:t> </a:t>
            </a:r>
            <a:r>
              <a:rPr lang="en-US" sz="2000" dirty="0" err="1"/>
              <a:t>lingkup</a:t>
            </a:r>
            <a:r>
              <a:rPr lang="en-US" sz="2000" dirty="0"/>
              <a:t> </a:t>
            </a:r>
            <a:r>
              <a:rPr lang="en-US" sz="2000" dirty="0" err="1"/>
              <a:t>kerja</a:t>
            </a:r>
            <a:r>
              <a:rPr lang="en-US" sz="2000" dirty="0"/>
              <a:t> </a:t>
            </a:r>
            <a:r>
              <a:rPr lang="en-US" sz="2000" dirty="0" err="1"/>
              <a:t>sebagai</a:t>
            </a:r>
            <a:r>
              <a:rPr lang="en-US" sz="2000" dirty="0"/>
              <a:t> </a:t>
            </a:r>
            <a:r>
              <a:rPr lang="en-US" sz="2000" dirty="0" err="1"/>
              <a:t>berikut</a:t>
            </a:r>
            <a:r>
              <a:rPr lang="en-US" sz="2000" dirty="0"/>
              <a:t>:</a:t>
            </a:r>
            <a:endParaRPr lang="id-ID" sz="2000" dirty="0"/>
          </a:p>
          <a:p>
            <a:pPr marL="523875" lvl="1" indent="-342900" algn="just">
              <a:buFont typeface="+mj-lt"/>
              <a:buAutoNum type="arabicPeriod"/>
            </a:pPr>
            <a:r>
              <a:rPr lang="en-US" sz="2000" dirty="0" err="1"/>
              <a:t>Melakukan</a:t>
            </a:r>
            <a:r>
              <a:rPr lang="en-US" sz="2000" dirty="0"/>
              <a:t> </a:t>
            </a:r>
            <a:r>
              <a:rPr lang="en-US" sz="2000" dirty="0" err="1"/>
              <a:t>kompilasi</a:t>
            </a:r>
            <a:r>
              <a:rPr lang="en-US" sz="2000" dirty="0"/>
              <a:t> data </a:t>
            </a:r>
            <a:r>
              <a:rPr lang="en-US" sz="2000" dirty="0" err="1"/>
              <a:t>triwulanan</a:t>
            </a:r>
            <a:r>
              <a:rPr lang="en-US" sz="2000" dirty="0"/>
              <a:t> dan </a:t>
            </a:r>
            <a:r>
              <a:rPr lang="en-US" sz="2000" dirty="0" err="1"/>
              <a:t>tahunan</a:t>
            </a:r>
            <a:r>
              <a:rPr lang="en-US" sz="2000" dirty="0"/>
              <a:t> yang </a:t>
            </a:r>
            <a:r>
              <a:rPr lang="en-US" sz="2000" dirty="0" err="1"/>
              <a:t>terkait</a:t>
            </a:r>
            <a:r>
              <a:rPr lang="en-US" sz="2000" dirty="0"/>
              <a:t> </a:t>
            </a:r>
            <a:r>
              <a:rPr lang="en-US" sz="2000" dirty="0" err="1"/>
              <a:t>dengan</a:t>
            </a:r>
            <a:r>
              <a:rPr lang="en-US" sz="2000" dirty="0"/>
              <a:t> </a:t>
            </a:r>
            <a:r>
              <a:rPr lang="en-US" sz="2000" dirty="0" err="1"/>
              <a:t>perekonomian</a:t>
            </a:r>
            <a:r>
              <a:rPr lang="en-US" sz="2000" dirty="0"/>
              <a:t> Indonesia, </a:t>
            </a:r>
            <a:r>
              <a:rPr lang="en-US" sz="2000" dirty="0" err="1"/>
              <a:t>meliputi</a:t>
            </a:r>
            <a:r>
              <a:rPr lang="en-US" sz="2000" dirty="0"/>
              <a:t> </a:t>
            </a:r>
            <a:r>
              <a:rPr lang="en-US" sz="2000" dirty="0" err="1"/>
              <a:t>berbagai</a:t>
            </a:r>
            <a:r>
              <a:rPr lang="en-US" sz="2000" dirty="0"/>
              <a:t> </a:t>
            </a:r>
            <a:r>
              <a:rPr lang="en-US" sz="2000" dirty="0" err="1"/>
              <a:t>sektor</a:t>
            </a:r>
            <a:r>
              <a:rPr lang="en-US" sz="2000" dirty="0"/>
              <a:t> </a:t>
            </a:r>
            <a:r>
              <a:rPr lang="en-US" sz="2000" dirty="0" err="1"/>
              <a:t>yaitu</a:t>
            </a:r>
            <a:r>
              <a:rPr lang="en-US" sz="2000" dirty="0"/>
              <a:t>; </a:t>
            </a:r>
            <a:r>
              <a:rPr lang="en-US" sz="2000" dirty="0" err="1"/>
              <a:t>sektor</a:t>
            </a:r>
            <a:r>
              <a:rPr lang="en-US" sz="2000" dirty="0"/>
              <a:t> </a:t>
            </a:r>
            <a:r>
              <a:rPr lang="en-US" sz="2000" dirty="0" err="1"/>
              <a:t>riil</a:t>
            </a:r>
            <a:r>
              <a:rPr lang="en-US" sz="2000" dirty="0"/>
              <a:t>, </a:t>
            </a:r>
            <a:r>
              <a:rPr lang="en-US" sz="2000" dirty="0" err="1"/>
              <a:t>moneter</a:t>
            </a:r>
            <a:r>
              <a:rPr lang="en-US" sz="2000" dirty="0"/>
              <a:t>, </a:t>
            </a:r>
            <a:r>
              <a:rPr lang="en-US" sz="2000" dirty="0" err="1"/>
              <a:t>fiskal</a:t>
            </a:r>
            <a:r>
              <a:rPr lang="en-US" sz="2000" dirty="0"/>
              <a:t>, </a:t>
            </a:r>
            <a:r>
              <a:rPr lang="en-US" sz="2000" dirty="0" err="1"/>
              <a:t>eksternal</a:t>
            </a:r>
            <a:r>
              <a:rPr lang="en-US" sz="2000" dirty="0"/>
              <a:t> dan </a:t>
            </a:r>
            <a:r>
              <a:rPr lang="en-US" sz="2000" dirty="0" err="1"/>
              <a:t>blok</a:t>
            </a:r>
            <a:r>
              <a:rPr lang="en-US" sz="2000" dirty="0"/>
              <a:t> </a:t>
            </a:r>
            <a:r>
              <a:rPr lang="en-US" sz="2000" dirty="0" err="1"/>
              <a:t>harga</a:t>
            </a:r>
            <a:r>
              <a:rPr lang="en-US" sz="2000" dirty="0"/>
              <a:t>. </a:t>
            </a:r>
            <a:r>
              <a:rPr lang="en-US" sz="2000" dirty="0" err="1"/>
              <a:t>Kompilasi</a:t>
            </a:r>
            <a:r>
              <a:rPr lang="en-US" sz="2000" dirty="0"/>
              <a:t> data </a:t>
            </a:r>
            <a:r>
              <a:rPr lang="en-US" sz="2000" dirty="0" err="1"/>
              <a:t>dilakukan</a:t>
            </a:r>
            <a:r>
              <a:rPr lang="en-US" sz="2000" dirty="0"/>
              <a:t> </a:t>
            </a:r>
            <a:r>
              <a:rPr lang="en-US" sz="2000" dirty="0" err="1"/>
              <a:t>selengkap</a:t>
            </a:r>
            <a:r>
              <a:rPr lang="en-US" sz="2000" dirty="0"/>
              <a:t> </a:t>
            </a:r>
            <a:r>
              <a:rPr lang="en-US" sz="2000" dirty="0" err="1"/>
              <a:t>mungkin</a:t>
            </a:r>
            <a:r>
              <a:rPr lang="en-US" sz="2000" dirty="0"/>
              <a:t> </a:t>
            </a:r>
            <a:r>
              <a:rPr lang="en-US" sz="2000" dirty="0" err="1"/>
              <a:t>sesuai</a:t>
            </a:r>
            <a:r>
              <a:rPr lang="en-US" sz="2000" dirty="0"/>
              <a:t> </a:t>
            </a:r>
            <a:r>
              <a:rPr lang="en-US" sz="2000" dirty="0" err="1"/>
              <a:t>dengan</a:t>
            </a:r>
            <a:r>
              <a:rPr lang="en-US" sz="2000" dirty="0"/>
              <a:t> </a:t>
            </a:r>
            <a:r>
              <a:rPr lang="en-US" sz="2000" dirty="0" err="1"/>
              <a:t>ketersediaan</a:t>
            </a:r>
            <a:r>
              <a:rPr lang="en-US" sz="2000" dirty="0"/>
              <a:t> data </a:t>
            </a:r>
            <a:r>
              <a:rPr lang="en-US" sz="2000" dirty="0" err="1"/>
              <a:t>terkini</a:t>
            </a:r>
            <a:r>
              <a:rPr lang="en-US" sz="2000" dirty="0"/>
              <a:t>, </a:t>
            </a:r>
            <a:r>
              <a:rPr lang="en-US" sz="2000" dirty="0" err="1"/>
              <a:t>sehingga</a:t>
            </a:r>
            <a:r>
              <a:rPr lang="en-US" sz="2000" dirty="0"/>
              <a:t> </a:t>
            </a:r>
            <a:r>
              <a:rPr lang="en-US" sz="2000" dirty="0" err="1"/>
              <a:t>jika</a:t>
            </a:r>
            <a:r>
              <a:rPr lang="en-US" sz="2000" dirty="0"/>
              <a:t> </a:t>
            </a:r>
            <a:r>
              <a:rPr lang="en-US" sz="2000" dirty="0" err="1"/>
              <a:t>diperlukan</a:t>
            </a:r>
            <a:r>
              <a:rPr lang="en-US" sz="2000" dirty="0"/>
              <a:t> </a:t>
            </a:r>
            <a:r>
              <a:rPr lang="en-US" sz="2000" dirty="0" err="1"/>
              <a:t>perubahan</a:t>
            </a:r>
            <a:r>
              <a:rPr lang="en-US" sz="2000" dirty="0"/>
              <a:t> </a:t>
            </a:r>
            <a:r>
              <a:rPr lang="en-US" sz="2000" dirty="0" err="1"/>
              <a:t>bisa</a:t>
            </a:r>
            <a:r>
              <a:rPr lang="en-US" sz="2000" dirty="0"/>
              <a:t> </a:t>
            </a:r>
            <a:r>
              <a:rPr lang="en-US" sz="2000" dirty="0" err="1"/>
              <a:t>dilakukan</a:t>
            </a:r>
            <a:r>
              <a:rPr lang="en-US" sz="2000" dirty="0"/>
              <a:t> </a:t>
            </a:r>
            <a:r>
              <a:rPr lang="en-US" sz="2000" dirty="0" err="1"/>
              <a:t>dengan</a:t>
            </a:r>
            <a:r>
              <a:rPr lang="en-US" sz="2000" dirty="0"/>
              <a:t> </a:t>
            </a:r>
            <a:r>
              <a:rPr lang="en-US" sz="2000" dirty="0" err="1"/>
              <a:t>segera</a:t>
            </a:r>
            <a:r>
              <a:rPr lang="en-US" sz="2000" dirty="0"/>
              <a:t>.</a:t>
            </a:r>
            <a:endParaRPr lang="id-ID" sz="2000" dirty="0"/>
          </a:p>
          <a:p>
            <a:pPr marL="523875" lvl="1" indent="-342900" algn="just">
              <a:buFont typeface="+mj-lt"/>
              <a:buAutoNum type="arabicPeriod"/>
            </a:pPr>
            <a:r>
              <a:rPr lang="en-US" sz="2000" dirty="0" err="1"/>
              <a:t>Melakukan</a:t>
            </a:r>
            <a:r>
              <a:rPr lang="en-US" sz="2000" dirty="0"/>
              <a:t> </a:t>
            </a:r>
            <a:r>
              <a:rPr lang="en-US" sz="2000" dirty="0" err="1"/>
              <a:t>penggabungan</a:t>
            </a:r>
            <a:r>
              <a:rPr lang="en-US" sz="2000" dirty="0"/>
              <a:t> </a:t>
            </a:r>
            <a:r>
              <a:rPr lang="en-US" sz="2000" i="1" dirty="0"/>
              <a:t>worksheet</a:t>
            </a:r>
            <a:r>
              <a:rPr lang="en-US" sz="2000" dirty="0"/>
              <a:t> </a:t>
            </a:r>
            <a:r>
              <a:rPr lang="en-US" sz="2000" dirty="0" err="1"/>
              <a:t>dari</a:t>
            </a:r>
            <a:r>
              <a:rPr lang="en-US" sz="2000" dirty="0"/>
              <a:t> </a:t>
            </a:r>
            <a:r>
              <a:rPr lang="en-US" sz="2000" dirty="0" err="1"/>
              <a:t>berbagai</a:t>
            </a:r>
            <a:r>
              <a:rPr lang="en-US" sz="2000" dirty="0"/>
              <a:t> model.</a:t>
            </a:r>
            <a:endParaRPr lang="id-ID" sz="2000" dirty="0"/>
          </a:p>
          <a:p>
            <a:pPr marL="523875" lvl="1" indent="-342900" algn="just">
              <a:buFont typeface="+mj-lt"/>
              <a:buAutoNum type="arabicPeriod"/>
            </a:pPr>
            <a:r>
              <a:rPr lang="en-US" sz="2000" dirty="0" err="1"/>
              <a:t>Melakukan</a:t>
            </a:r>
            <a:r>
              <a:rPr lang="en-US" sz="2000" dirty="0"/>
              <a:t> proses </a:t>
            </a:r>
            <a:r>
              <a:rPr lang="en-US" sz="2000" dirty="0" err="1"/>
              <a:t>keterkaitan</a:t>
            </a:r>
            <a:r>
              <a:rPr lang="en-US" sz="2000" dirty="0"/>
              <a:t> </a:t>
            </a:r>
            <a:r>
              <a:rPr lang="en-US" sz="2000" dirty="0" err="1"/>
              <a:t>antar</a:t>
            </a:r>
            <a:r>
              <a:rPr lang="en-US" sz="2000" dirty="0"/>
              <a:t> </a:t>
            </a:r>
            <a:r>
              <a:rPr lang="en-US" sz="2000" dirty="0" err="1"/>
              <a:t>sektor</a:t>
            </a:r>
            <a:r>
              <a:rPr lang="en-US" sz="2000" dirty="0"/>
              <a:t> </a:t>
            </a:r>
            <a:r>
              <a:rPr lang="en-US" sz="2000" dirty="0" err="1"/>
              <a:t>antar</a:t>
            </a:r>
            <a:r>
              <a:rPr lang="en-US" sz="2000" dirty="0"/>
              <a:t> </a:t>
            </a:r>
            <a:r>
              <a:rPr lang="en-US" sz="2000" i="1" dirty="0"/>
              <a:t>sheet</a:t>
            </a:r>
            <a:r>
              <a:rPr lang="en-US" sz="2000" dirty="0"/>
              <a:t> </a:t>
            </a:r>
            <a:r>
              <a:rPr lang="en-US" sz="2000" dirty="0" err="1"/>
              <a:t>dalam</a:t>
            </a:r>
            <a:r>
              <a:rPr lang="en-US" sz="2000" dirty="0"/>
              <a:t> </a:t>
            </a:r>
            <a:r>
              <a:rPr lang="en-US" sz="2000" i="1" dirty="0"/>
              <a:t>framework</a:t>
            </a:r>
            <a:r>
              <a:rPr lang="en-US" sz="2000" dirty="0"/>
              <a:t> FPP </a:t>
            </a:r>
            <a:r>
              <a:rPr lang="en-US" sz="2000" dirty="0" err="1"/>
              <a:t>untuk</a:t>
            </a:r>
            <a:r>
              <a:rPr lang="en-US" sz="2000" dirty="0"/>
              <a:t> </a:t>
            </a:r>
            <a:r>
              <a:rPr lang="en-US" sz="2000" dirty="0" err="1"/>
              <a:t>menjamin</a:t>
            </a:r>
            <a:r>
              <a:rPr lang="en-US" sz="2000" dirty="0"/>
              <a:t> </a:t>
            </a:r>
            <a:r>
              <a:rPr lang="en-US" sz="2000" dirty="0" err="1"/>
              <a:t>dihasilkannya</a:t>
            </a:r>
            <a:r>
              <a:rPr lang="en-US" sz="2000" dirty="0"/>
              <a:t> </a:t>
            </a:r>
            <a:r>
              <a:rPr lang="en-US" sz="2000" dirty="0" err="1"/>
              <a:t>proyeksi</a:t>
            </a:r>
            <a:r>
              <a:rPr lang="en-US" sz="2000" dirty="0"/>
              <a:t> </a:t>
            </a:r>
            <a:r>
              <a:rPr lang="en-US" sz="2000" dirty="0" err="1"/>
              <a:t>dan</a:t>
            </a:r>
            <a:r>
              <a:rPr lang="en-US" sz="2000" dirty="0"/>
              <a:t> </a:t>
            </a:r>
            <a:r>
              <a:rPr lang="en-US" sz="2000" dirty="0" err="1"/>
              <a:t>analisis</a:t>
            </a:r>
            <a:r>
              <a:rPr lang="en-US" sz="2000" dirty="0"/>
              <a:t> </a:t>
            </a:r>
            <a:r>
              <a:rPr lang="en-US" sz="2000" dirty="0" err="1"/>
              <a:t>kebijakan</a:t>
            </a:r>
            <a:r>
              <a:rPr lang="en-US" sz="2000" dirty="0"/>
              <a:t> yang </a:t>
            </a:r>
            <a:r>
              <a:rPr lang="en-US" sz="2000" dirty="0" err="1"/>
              <a:t>konsisten</a:t>
            </a:r>
            <a:r>
              <a:rPr lang="en-US" sz="2000" dirty="0"/>
              <a:t> </a:t>
            </a:r>
            <a:r>
              <a:rPr lang="en-US" sz="2000" dirty="0" err="1"/>
              <a:t>dan</a:t>
            </a:r>
            <a:r>
              <a:rPr lang="en-US" sz="2000" dirty="0"/>
              <a:t> </a:t>
            </a:r>
            <a:r>
              <a:rPr lang="en-US" sz="2000" dirty="0" err="1"/>
              <a:t>akurat</a:t>
            </a:r>
            <a:r>
              <a:rPr lang="en-US" sz="2000" dirty="0"/>
              <a:t> </a:t>
            </a:r>
            <a:r>
              <a:rPr lang="en-US" sz="2000" dirty="0" err="1"/>
              <a:t>sesuai</a:t>
            </a:r>
            <a:r>
              <a:rPr lang="en-US" sz="2000" dirty="0"/>
              <a:t> </a:t>
            </a:r>
            <a:r>
              <a:rPr lang="en-US" sz="2000" dirty="0" err="1"/>
              <a:t>dengan</a:t>
            </a:r>
            <a:r>
              <a:rPr lang="en-US" sz="2000" dirty="0"/>
              <a:t> </a:t>
            </a:r>
            <a:r>
              <a:rPr lang="en-US" sz="2000" dirty="0" err="1"/>
              <a:t>tujuan</a:t>
            </a:r>
            <a:r>
              <a:rPr lang="en-US" sz="2000" dirty="0"/>
              <a:t> di </a:t>
            </a:r>
            <a:r>
              <a:rPr lang="en-US" sz="2000" dirty="0" err="1"/>
              <a:t>atas</a:t>
            </a:r>
            <a:r>
              <a:rPr lang="en-US" sz="2000" dirty="0"/>
              <a:t>.</a:t>
            </a:r>
            <a:endParaRPr lang="id-ID" sz="2000" dirty="0"/>
          </a:p>
        </p:txBody>
      </p:sp>
    </p:spTree>
    <p:extLst>
      <p:ext uri="{BB962C8B-B14F-4D97-AF65-F5344CB8AC3E}">
        <p14:creationId xmlns:p14="http://schemas.microsoft.com/office/powerpoint/2010/main" val="27035760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3">
            <a:extLst>
              <a:ext uri="{FF2B5EF4-FFF2-40B4-BE49-F238E27FC236}">
                <a16:creationId xmlns:a16="http://schemas.microsoft.com/office/drawing/2014/main" id="{5031786E-8F2F-4638-BE06-F4BEB4631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Metodologi</a:t>
            </a:r>
            <a:endParaRPr lang="id-ID" i="1" dirty="0"/>
          </a:p>
        </p:txBody>
      </p:sp>
      <p:sp>
        <p:nvSpPr>
          <p:cNvPr id="4" name="Tampungan Konten 3">
            <a:extLst>
              <a:ext uri="{FF2B5EF4-FFF2-40B4-BE49-F238E27FC236}">
                <a16:creationId xmlns:a16="http://schemas.microsoft.com/office/drawing/2014/main" id="{53D3414B-56A7-4BFA-A301-551F8D2DA4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338" y="487274"/>
            <a:ext cx="12029440" cy="646331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/>
              <a:t>F</a:t>
            </a:r>
            <a:r>
              <a:rPr lang="id-ID" sz="2000" dirty="0"/>
              <a:t>ramework</a:t>
            </a:r>
            <a:r>
              <a:rPr lang="en-US" sz="2000" dirty="0"/>
              <a:t> FPP </a:t>
            </a:r>
            <a:r>
              <a:rPr lang="en-US" sz="2000" dirty="0" err="1"/>
              <a:t>harus</a:t>
            </a:r>
            <a:r>
              <a:rPr lang="en-US" sz="2000" dirty="0"/>
              <a:t> </a:t>
            </a:r>
            <a:r>
              <a:rPr lang="en-US" sz="2000" dirty="0" err="1"/>
              <a:t>mampu</a:t>
            </a:r>
            <a:r>
              <a:rPr lang="en-US" sz="2000" dirty="0"/>
              <a:t> </a:t>
            </a:r>
            <a:r>
              <a:rPr lang="en-US" sz="2000" dirty="0" err="1"/>
              <a:t>menggambarkan</a:t>
            </a:r>
            <a:r>
              <a:rPr lang="id-ID" sz="2000" dirty="0"/>
              <a:t> keseimbangan struktur perekonomian </a:t>
            </a:r>
            <a:r>
              <a:rPr lang="en-US" sz="2000" dirty="0" err="1"/>
              <a:t>dalam</a:t>
            </a:r>
            <a:r>
              <a:rPr lang="en-US" sz="2000" dirty="0"/>
              <a:t> </a:t>
            </a:r>
            <a:r>
              <a:rPr lang="en-US" sz="2000" dirty="0" err="1"/>
              <a:t>periode</a:t>
            </a:r>
            <a:r>
              <a:rPr lang="en-US" sz="2000" dirty="0"/>
              <a:t> </a:t>
            </a:r>
            <a:r>
              <a:rPr lang="en-US" sz="2000" dirty="0" err="1"/>
              <a:t>tertentu</a:t>
            </a:r>
            <a:endParaRPr lang="en-US" sz="2000" dirty="0"/>
          </a:p>
        </p:txBody>
      </p:sp>
      <p:sp>
        <p:nvSpPr>
          <p:cNvPr id="13" name="Content Placeholder 15">
            <a:extLst>
              <a:ext uri="{FF2B5EF4-FFF2-40B4-BE49-F238E27FC236}">
                <a16:creationId xmlns:a16="http://schemas.microsoft.com/office/drawing/2014/main" id="{2408896B-C2AC-4DC7-8514-31C8BEB66CB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880" y="1173839"/>
            <a:ext cx="6040120" cy="4324261"/>
          </a:xfrm>
        </p:spPr>
        <p:txBody>
          <a:bodyPr wrap="square">
            <a:spAutoFit/>
          </a:bodyPr>
          <a:lstStyle/>
          <a:p>
            <a:pPr algn="just"/>
            <a:r>
              <a:rPr lang="id-ID" sz="2000" dirty="0"/>
              <a:t>Framework FPP merupakan </a:t>
            </a:r>
            <a:r>
              <a:rPr lang="id-ID" sz="2000" i="1" dirty="0"/>
              <a:t>tool</a:t>
            </a:r>
            <a:r>
              <a:rPr lang="id-ID" sz="2000" dirty="0"/>
              <a:t> yang merelasikan secara simultan </a:t>
            </a:r>
            <a:r>
              <a:rPr lang="en-US" sz="2000" dirty="0" err="1"/>
              <a:t>berbagai</a:t>
            </a:r>
            <a:r>
              <a:rPr lang="en-US" sz="2000" dirty="0"/>
              <a:t> </a:t>
            </a:r>
            <a:r>
              <a:rPr lang="en-US" sz="2000" dirty="0" err="1"/>
              <a:t>variabel</a:t>
            </a:r>
            <a:r>
              <a:rPr lang="en-US" sz="2000" dirty="0"/>
              <a:t> </a:t>
            </a:r>
            <a:r>
              <a:rPr lang="en-US" sz="2000" dirty="0" err="1"/>
              <a:t>dari</a:t>
            </a:r>
            <a:r>
              <a:rPr lang="en-US" sz="2000" dirty="0"/>
              <a:t> </a:t>
            </a:r>
            <a:r>
              <a:rPr lang="en-US" sz="2000" dirty="0" err="1"/>
              <a:t>berbagai</a:t>
            </a:r>
            <a:r>
              <a:rPr lang="en-US" sz="2000" dirty="0"/>
              <a:t> </a:t>
            </a:r>
            <a:r>
              <a:rPr lang="en-US" sz="2000" dirty="0" err="1"/>
              <a:t>sektor</a:t>
            </a:r>
            <a:r>
              <a:rPr lang="en-US" sz="2000" dirty="0"/>
              <a:t>. </a:t>
            </a:r>
          </a:p>
          <a:p>
            <a:pPr algn="just"/>
            <a:r>
              <a:rPr lang="en-US" sz="2000" dirty="0" err="1"/>
              <a:t>Terdapat</a:t>
            </a:r>
            <a:r>
              <a:rPr lang="en-US" sz="2000" dirty="0"/>
              <a:t> </a:t>
            </a:r>
            <a:r>
              <a:rPr lang="en-US" sz="2000" dirty="0" err="1"/>
              <a:t>empat</a:t>
            </a:r>
            <a:r>
              <a:rPr lang="en-US" sz="2000" dirty="0"/>
              <a:t> </a:t>
            </a:r>
            <a:r>
              <a:rPr lang="en-US" sz="2000" dirty="0" err="1"/>
              <a:t>sektor</a:t>
            </a:r>
            <a:r>
              <a:rPr lang="en-US" sz="2000" dirty="0"/>
              <a:t> </a:t>
            </a:r>
            <a:r>
              <a:rPr lang="en-US" sz="2000" dirty="0" err="1"/>
              <a:t>utama</a:t>
            </a:r>
            <a:r>
              <a:rPr lang="en-US" sz="2000" dirty="0"/>
              <a:t> </a:t>
            </a:r>
            <a:r>
              <a:rPr lang="en-US" sz="2000" dirty="0" err="1"/>
              <a:t>dalam</a:t>
            </a:r>
            <a:r>
              <a:rPr lang="en-US" sz="2000" dirty="0"/>
              <a:t> FPP, </a:t>
            </a:r>
            <a:r>
              <a:rPr lang="en-US" sz="2000" dirty="0" err="1"/>
              <a:t>yaitu</a:t>
            </a:r>
            <a:r>
              <a:rPr lang="en-US" sz="2000" dirty="0"/>
              <a:t>; </a:t>
            </a:r>
            <a:r>
              <a:rPr lang="en-US" sz="2000" b="1" dirty="0" err="1"/>
              <a:t>sektor</a:t>
            </a:r>
            <a:r>
              <a:rPr lang="en-US" sz="2000" b="1" dirty="0"/>
              <a:t> </a:t>
            </a:r>
            <a:r>
              <a:rPr lang="en-US" sz="2000" b="1" dirty="0" err="1"/>
              <a:t>riil</a:t>
            </a:r>
            <a:r>
              <a:rPr lang="en-US" sz="2000" b="1" dirty="0"/>
              <a:t>, </a:t>
            </a:r>
            <a:r>
              <a:rPr lang="en-US" sz="2000" b="1" dirty="0" err="1"/>
              <a:t>sektor</a:t>
            </a:r>
            <a:r>
              <a:rPr lang="en-US" sz="2000" b="1" dirty="0"/>
              <a:t> </a:t>
            </a:r>
            <a:r>
              <a:rPr lang="en-US" sz="2000" b="1" dirty="0" err="1"/>
              <a:t>moneter</a:t>
            </a:r>
            <a:r>
              <a:rPr lang="en-US" sz="2000" b="1" dirty="0"/>
              <a:t>, </a:t>
            </a:r>
            <a:r>
              <a:rPr lang="en-US" sz="2000" b="1" dirty="0" err="1"/>
              <a:t>sektor</a:t>
            </a:r>
            <a:r>
              <a:rPr lang="en-US" sz="2000" b="1" dirty="0"/>
              <a:t> </a:t>
            </a:r>
            <a:r>
              <a:rPr lang="en-US" sz="2000" b="1" dirty="0" err="1"/>
              <a:t>eksternal</a:t>
            </a:r>
            <a:r>
              <a:rPr lang="en-US" sz="2000" dirty="0"/>
              <a:t> dan </a:t>
            </a:r>
            <a:r>
              <a:rPr lang="en-US" sz="2000" b="1" dirty="0" err="1"/>
              <a:t>sektor</a:t>
            </a:r>
            <a:r>
              <a:rPr lang="en-US" sz="2000" b="1" dirty="0"/>
              <a:t> </a:t>
            </a:r>
            <a:r>
              <a:rPr lang="en-US" sz="2000" b="1" dirty="0" err="1"/>
              <a:t>fiskal</a:t>
            </a:r>
            <a:r>
              <a:rPr lang="en-US" sz="2000" b="1" dirty="0"/>
              <a:t>.</a:t>
            </a:r>
            <a:r>
              <a:rPr lang="en-US" sz="2000" dirty="0"/>
              <a:t> </a:t>
            </a:r>
            <a:r>
              <a:rPr lang="en-US" sz="2000" b="1" dirty="0"/>
              <a:t>Blok </a:t>
            </a:r>
            <a:r>
              <a:rPr lang="en-US" sz="2000" b="1" dirty="0" err="1"/>
              <a:t>harga</a:t>
            </a:r>
            <a:r>
              <a:rPr lang="en-US" sz="2000" b="1" dirty="0"/>
              <a:t> </a:t>
            </a:r>
            <a:r>
              <a:rPr lang="en-US" sz="2000" b="1" dirty="0" err="1"/>
              <a:t>dibangun</a:t>
            </a:r>
            <a:r>
              <a:rPr lang="en-US" sz="2000" b="1" dirty="0"/>
              <a:t> </a:t>
            </a:r>
            <a:r>
              <a:rPr lang="en-US" sz="2000" b="1" dirty="0" err="1"/>
              <a:t>untuk</a:t>
            </a:r>
            <a:r>
              <a:rPr lang="en-US" sz="2000" b="1" dirty="0"/>
              <a:t> </a:t>
            </a:r>
            <a:r>
              <a:rPr lang="en-US" sz="2000" b="1" dirty="0" err="1"/>
              <a:t>menjembatani</a:t>
            </a:r>
            <a:r>
              <a:rPr lang="en-US" sz="2000" b="1" dirty="0"/>
              <a:t> </a:t>
            </a:r>
            <a:r>
              <a:rPr lang="en-US" sz="2000" b="1" dirty="0" err="1"/>
              <a:t>keempat</a:t>
            </a:r>
            <a:r>
              <a:rPr lang="en-US" sz="2000" b="1" dirty="0"/>
              <a:t> </a:t>
            </a:r>
            <a:r>
              <a:rPr lang="en-US" sz="2000" b="1" dirty="0" err="1"/>
              <a:t>sektor</a:t>
            </a:r>
            <a:r>
              <a:rPr lang="en-US" sz="2000" b="1" dirty="0"/>
              <a:t> </a:t>
            </a:r>
            <a:r>
              <a:rPr lang="en-US" sz="2000" b="1" dirty="0" err="1"/>
              <a:t>tersebut</a:t>
            </a:r>
            <a:r>
              <a:rPr lang="en-US" sz="2000" b="1" dirty="0"/>
              <a:t>.</a:t>
            </a:r>
            <a:r>
              <a:rPr lang="en-US" sz="2000" dirty="0"/>
              <a:t> </a:t>
            </a:r>
            <a:r>
              <a:rPr lang="en-US" sz="2000" dirty="0" err="1"/>
              <a:t>Dalam</a:t>
            </a:r>
            <a:r>
              <a:rPr lang="en-US" sz="2000" dirty="0"/>
              <a:t> </a:t>
            </a:r>
            <a:r>
              <a:rPr lang="en-US" sz="2000" dirty="0" err="1"/>
              <a:t>blok</a:t>
            </a:r>
            <a:r>
              <a:rPr lang="en-US" sz="2000" dirty="0"/>
              <a:t> </a:t>
            </a:r>
            <a:r>
              <a:rPr lang="en-US" sz="2000" dirty="0" err="1"/>
              <a:t>harga</a:t>
            </a:r>
            <a:r>
              <a:rPr lang="en-US" sz="2000" dirty="0"/>
              <a:t> </a:t>
            </a:r>
            <a:r>
              <a:rPr lang="en-US" sz="2000" dirty="0" err="1"/>
              <a:t>terdapat</a:t>
            </a:r>
            <a:r>
              <a:rPr lang="en-US" sz="2000" dirty="0"/>
              <a:t> </a:t>
            </a:r>
            <a:r>
              <a:rPr lang="en-US" sz="2000" dirty="0" err="1"/>
              <a:t>harga</a:t>
            </a:r>
            <a:r>
              <a:rPr lang="en-US" sz="2000" dirty="0"/>
              <a:t> </a:t>
            </a:r>
            <a:r>
              <a:rPr lang="en-US" sz="2000" dirty="0" err="1"/>
              <a:t>komoditi</a:t>
            </a:r>
            <a:r>
              <a:rPr lang="en-US" sz="2000" dirty="0"/>
              <a:t>, </a:t>
            </a:r>
            <a:r>
              <a:rPr lang="en-US" sz="2000" dirty="0" err="1"/>
              <a:t>aset</a:t>
            </a:r>
            <a:r>
              <a:rPr lang="en-US" sz="2000" dirty="0"/>
              <a:t>, </a:t>
            </a:r>
            <a:r>
              <a:rPr lang="en-US" sz="2000" dirty="0" err="1"/>
              <a:t>barang</a:t>
            </a:r>
            <a:r>
              <a:rPr lang="en-US" sz="2000" dirty="0"/>
              <a:t> dan </a:t>
            </a:r>
            <a:r>
              <a:rPr lang="en-US" sz="2000" dirty="0" err="1"/>
              <a:t>harga</a:t>
            </a:r>
            <a:r>
              <a:rPr lang="en-US" sz="2000" dirty="0"/>
              <a:t> uang </a:t>
            </a:r>
            <a:r>
              <a:rPr lang="en-US" sz="2000" dirty="0" err="1"/>
              <a:t>serta</a:t>
            </a:r>
            <a:r>
              <a:rPr lang="en-US" sz="2000" dirty="0"/>
              <a:t> </a:t>
            </a:r>
            <a:r>
              <a:rPr lang="en-US" sz="2000" dirty="0" err="1"/>
              <a:t>nilai</a:t>
            </a:r>
            <a:r>
              <a:rPr lang="en-US" sz="2000" dirty="0"/>
              <a:t> </a:t>
            </a:r>
            <a:r>
              <a:rPr lang="en-US" sz="2000" dirty="0" err="1"/>
              <a:t>tukar</a:t>
            </a:r>
            <a:r>
              <a:rPr lang="en-US" sz="2000" dirty="0"/>
              <a:t>. </a:t>
            </a:r>
            <a:r>
              <a:rPr lang="en-US" sz="2000" dirty="0" err="1"/>
              <a:t>Sedangkan</a:t>
            </a:r>
            <a:r>
              <a:rPr lang="en-US" sz="2000" dirty="0"/>
              <a:t> </a:t>
            </a:r>
            <a:r>
              <a:rPr lang="en-US" sz="2000" dirty="0" err="1"/>
              <a:t>akan</a:t>
            </a:r>
            <a:r>
              <a:rPr lang="en-US" sz="2000" dirty="0"/>
              <a:t> </a:t>
            </a:r>
            <a:r>
              <a:rPr lang="en-US" sz="2000" b="1" dirty="0" err="1"/>
              <a:t>terdapat</a:t>
            </a:r>
            <a:r>
              <a:rPr lang="en-US" sz="2000" b="1" dirty="0"/>
              <a:t> </a:t>
            </a:r>
            <a:r>
              <a:rPr lang="en-US" sz="2000" b="1" dirty="0" err="1"/>
              <a:t>dua</a:t>
            </a:r>
            <a:r>
              <a:rPr lang="en-US" sz="2000" b="1" dirty="0"/>
              <a:t> </a:t>
            </a:r>
            <a:r>
              <a:rPr lang="en-US" sz="2000" b="1" dirty="0" err="1"/>
              <a:t>pendekatan</a:t>
            </a:r>
            <a:r>
              <a:rPr lang="en-US" sz="2000" b="1" dirty="0"/>
              <a:t> </a:t>
            </a:r>
            <a:r>
              <a:rPr lang="en-US" sz="2000" b="1" dirty="0" err="1"/>
              <a:t>dari</a:t>
            </a:r>
            <a:r>
              <a:rPr lang="en-US" sz="2000" b="1" dirty="0"/>
              <a:t> </a:t>
            </a:r>
            <a:r>
              <a:rPr lang="en-US" sz="2000" b="1" dirty="0" err="1"/>
              <a:t>sektor</a:t>
            </a:r>
            <a:r>
              <a:rPr lang="en-US" sz="2000" b="1" dirty="0"/>
              <a:t> </a:t>
            </a:r>
            <a:r>
              <a:rPr lang="en-US" sz="2000" b="1" dirty="0" err="1"/>
              <a:t>riil</a:t>
            </a:r>
            <a:r>
              <a:rPr lang="en-US" sz="2000" b="1" dirty="0"/>
              <a:t>,</a:t>
            </a:r>
            <a:r>
              <a:rPr lang="en-US" sz="2000" dirty="0"/>
              <a:t> </a:t>
            </a:r>
            <a:r>
              <a:rPr lang="en-US" sz="2000" dirty="0" err="1"/>
              <a:t>yaitu</a:t>
            </a:r>
            <a:r>
              <a:rPr lang="en-US" sz="2000" dirty="0"/>
              <a:t> </a:t>
            </a:r>
            <a:r>
              <a:rPr lang="en-US" sz="2000" i="1" u="sng" dirty="0" err="1"/>
              <a:t>pendekatan</a:t>
            </a:r>
            <a:r>
              <a:rPr lang="en-US" sz="2000" i="1" u="sng" dirty="0"/>
              <a:t> </a:t>
            </a:r>
            <a:r>
              <a:rPr lang="en-US" sz="2000" i="1" u="sng" dirty="0" err="1"/>
              <a:t>pengeluaran</a:t>
            </a:r>
            <a:r>
              <a:rPr lang="en-US" sz="2000" i="1" u="sng" dirty="0"/>
              <a:t> </a:t>
            </a:r>
            <a:r>
              <a:rPr lang="en-US" sz="2000" dirty="0"/>
              <a:t>dan </a:t>
            </a:r>
            <a:r>
              <a:rPr lang="en-US" sz="2000" i="1" u="sng" dirty="0" err="1"/>
              <a:t>pendekatan</a:t>
            </a:r>
            <a:r>
              <a:rPr lang="en-US" sz="2000" i="1" u="sng" dirty="0"/>
              <a:t> </a:t>
            </a:r>
            <a:r>
              <a:rPr lang="en-US" sz="2000" i="1" u="sng" dirty="0" err="1"/>
              <a:t>sektoral</a:t>
            </a:r>
            <a:r>
              <a:rPr lang="en-US" sz="2000" i="1" u="sng" dirty="0"/>
              <a:t>.</a:t>
            </a:r>
            <a:endParaRPr lang="id-ID" sz="2000" i="1" u="sng" dirty="0"/>
          </a:p>
          <a:p>
            <a:pPr algn="just"/>
            <a:r>
              <a:rPr lang="en-US" sz="2000" dirty="0"/>
              <a:t>F</a:t>
            </a:r>
            <a:r>
              <a:rPr lang="id-ID" sz="2000" dirty="0"/>
              <a:t>ramework</a:t>
            </a:r>
            <a:r>
              <a:rPr lang="en-US" sz="2000" dirty="0"/>
              <a:t> FPP </a:t>
            </a:r>
            <a:r>
              <a:rPr lang="en-US" sz="2000" dirty="0" err="1"/>
              <a:t>harus</a:t>
            </a:r>
            <a:r>
              <a:rPr lang="en-US" sz="2000" dirty="0"/>
              <a:t> </a:t>
            </a:r>
            <a:r>
              <a:rPr lang="en-US" sz="2000" dirty="0" err="1"/>
              <a:t>mampu</a:t>
            </a:r>
            <a:r>
              <a:rPr lang="en-US" sz="2000" dirty="0"/>
              <a:t> </a:t>
            </a:r>
            <a:r>
              <a:rPr lang="en-US" sz="2000" dirty="0" err="1"/>
              <a:t>menggambarkan</a:t>
            </a:r>
            <a:r>
              <a:rPr lang="id-ID" sz="2000" dirty="0"/>
              <a:t> keseimbangan struktur perekonomian </a:t>
            </a:r>
            <a:r>
              <a:rPr lang="en-US" sz="2000" dirty="0" err="1"/>
              <a:t>dalam</a:t>
            </a:r>
            <a:r>
              <a:rPr lang="en-US" sz="2000" dirty="0"/>
              <a:t> </a:t>
            </a:r>
            <a:r>
              <a:rPr lang="en-US" sz="2000" dirty="0" err="1"/>
              <a:t>periode</a:t>
            </a:r>
            <a:r>
              <a:rPr lang="en-US" sz="2000" dirty="0"/>
              <a:t> </a:t>
            </a:r>
            <a:r>
              <a:rPr lang="en-US" sz="2000" dirty="0" err="1"/>
              <a:t>tertentu</a:t>
            </a:r>
            <a:r>
              <a:rPr lang="en-US" sz="2000" dirty="0"/>
              <a:t>, </a:t>
            </a:r>
            <a:r>
              <a:rPr lang="id-ID" sz="2000" dirty="0"/>
              <a:t>yang tercermin </a:t>
            </a:r>
            <a:r>
              <a:rPr lang="en-US" sz="2000" dirty="0"/>
              <a:t>pada </a:t>
            </a:r>
            <a:r>
              <a:rPr lang="en-US" sz="2000" dirty="0" err="1"/>
              <a:t>keempat</a:t>
            </a:r>
            <a:r>
              <a:rPr lang="en-US" sz="2000" dirty="0"/>
              <a:t> </a:t>
            </a:r>
            <a:r>
              <a:rPr lang="en-US" sz="2000" dirty="0" err="1"/>
              <a:t>sektor</a:t>
            </a:r>
            <a:r>
              <a:rPr lang="en-US" sz="2000" dirty="0"/>
              <a:t> di </a:t>
            </a:r>
            <a:r>
              <a:rPr lang="en-US" sz="2000" dirty="0" err="1"/>
              <a:t>atas</a:t>
            </a:r>
            <a:r>
              <a:rPr lang="en-US" sz="2000" dirty="0"/>
              <a:t> </a:t>
            </a:r>
            <a:r>
              <a:rPr lang="en-US" sz="2000" dirty="0" err="1"/>
              <a:t>ke</a:t>
            </a:r>
            <a:r>
              <a:rPr lang="en-US" sz="2000" dirty="0"/>
              <a:t> </a:t>
            </a:r>
            <a:r>
              <a:rPr lang="en-US" sz="2000" dirty="0" err="1"/>
              <a:t>dalam</a:t>
            </a:r>
            <a:r>
              <a:rPr lang="en-US" sz="2000" dirty="0"/>
              <a:t> lima</a:t>
            </a:r>
            <a:r>
              <a:rPr lang="id-ID" sz="2000" dirty="0"/>
              <a:t> neraca </a:t>
            </a:r>
            <a:r>
              <a:rPr lang="en-US" sz="2000" dirty="0" err="1"/>
              <a:t>utama</a:t>
            </a:r>
            <a:r>
              <a:rPr lang="en-US" sz="2000" dirty="0"/>
              <a:t> (</a:t>
            </a:r>
            <a:r>
              <a:rPr lang="en-US" sz="2000" dirty="0" err="1"/>
              <a:t>Neraca</a:t>
            </a:r>
            <a:r>
              <a:rPr lang="en-US" sz="2000" dirty="0"/>
              <a:t> </a:t>
            </a:r>
            <a:r>
              <a:rPr lang="en-US" sz="2000" dirty="0" err="1"/>
              <a:t>sektor</a:t>
            </a:r>
            <a:r>
              <a:rPr lang="en-US" sz="2000" dirty="0"/>
              <a:t> </a:t>
            </a:r>
            <a:r>
              <a:rPr lang="en-US" sz="2000" dirty="0" err="1"/>
              <a:t>riil</a:t>
            </a:r>
            <a:r>
              <a:rPr lang="en-US" sz="2000" dirty="0"/>
              <a:t>, </a:t>
            </a:r>
            <a:r>
              <a:rPr lang="en-US" sz="2000" dirty="0" err="1"/>
              <a:t>moneter</a:t>
            </a:r>
            <a:r>
              <a:rPr lang="en-US" sz="2000" dirty="0"/>
              <a:t>, </a:t>
            </a:r>
            <a:r>
              <a:rPr lang="en-US" sz="2000" dirty="0" err="1"/>
              <a:t>eksternal</a:t>
            </a:r>
            <a:r>
              <a:rPr lang="en-US" sz="2000" dirty="0"/>
              <a:t>, </a:t>
            </a:r>
            <a:r>
              <a:rPr lang="en-US" sz="2000" dirty="0" err="1"/>
              <a:t>fiskal</a:t>
            </a:r>
            <a:r>
              <a:rPr lang="en-US" sz="2000" dirty="0"/>
              <a:t> dan </a:t>
            </a:r>
            <a:r>
              <a:rPr lang="en-US" sz="2000" dirty="0" err="1"/>
              <a:t>harga</a:t>
            </a:r>
            <a:r>
              <a:rPr lang="en-US" sz="2000" dirty="0"/>
              <a:t>).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07B9FDA-8209-495F-9812-FFD6FE0DFF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161854"/>
            <a:ext cx="5991778" cy="5095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7504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3">
            <a:extLst>
              <a:ext uri="{FF2B5EF4-FFF2-40B4-BE49-F238E27FC236}">
                <a16:creationId xmlns:a16="http://schemas.microsoft.com/office/drawing/2014/main" id="{5031786E-8F2F-4638-BE06-F4BEB4631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Metodologi (Cont’d)</a:t>
            </a:r>
            <a:endParaRPr lang="id-ID" i="1" dirty="0"/>
          </a:p>
        </p:txBody>
      </p:sp>
      <p:sp>
        <p:nvSpPr>
          <p:cNvPr id="4" name="Tampungan Konten 3">
            <a:extLst>
              <a:ext uri="{FF2B5EF4-FFF2-40B4-BE49-F238E27FC236}">
                <a16:creationId xmlns:a16="http://schemas.microsoft.com/office/drawing/2014/main" id="{53D3414B-56A7-4BFA-A301-551F8D2DA4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338" y="487274"/>
            <a:ext cx="12029440" cy="646331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/>
              <a:t>F</a:t>
            </a:r>
            <a:r>
              <a:rPr lang="id-ID" sz="2000" dirty="0"/>
              <a:t>ramework</a:t>
            </a:r>
            <a:r>
              <a:rPr lang="en-US" sz="2000" dirty="0"/>
              <a:t> FPP </a:t>
            </a:r>
            <a:r>
              <a:rPr lang="en-US" sz="2000" dirty="0" err="1"/>
              <a:t>harus</a:t>
            </a:r>
            <a:r>
              <a:rPr lang="en-US" sz="2000" dirty="0"/>
              <a:t> </a:t>
            </a:r>
            <a:r>
              <a:rPr lang="en-US" sz="2000" dirty="0" err="1"/>
              <a:t>mampu</a:t>
            </a:r>
            <a:r>
              <a:rPr lang="en-US" sz="2000" dirty="0"/>
              <a:t> </a:t>
            </a:r>
            <a:r>
              <a:rPr lang="en-US" sz="2000" dirty="0" err="1"/>
              <a:t>menggambarkan</a:t>
            </a:r>
            <a:r>
              <a:rPr lang="id-ID" sz="2000" dirty="0"/>
              <a:t> keseimbangan struktur perekonomian </a:t>
            </a:r>
            <a:r>
              <a:rPr lang="en-US" sz="2000" dirty="0" err="1"/>
              <a:t>dalam</a:t>
            </a:r>
            <a:r>
              <a:rPr lang="en-US" sz="2000" dirty="0"/>
              <a:t> </a:t>
            </a:r>
            <a:r>
              <a:rPr lang="en-US" sz="2000" dirty="0" err="1"/>
              <a:t>periode</a:t>
            </a:r>
            <a:r>
              <a:rPr lang="en-US" sz="2000" dirty="0"/>
              <a:t> </a:t>
            </a:r>
            <a:r>
              <a:rPr lang="en-US" sz="2000" dirty="0" err="1"/>
              <a:t>tertentu</a:t>
            </a:r>
            <a:endParaRPr lang="en-US" sz="2000" dirty="0"/>
          </a:p>
        </p:txBody>
      </p:sp>
      <p:sp>
        <p:nvSpPr>
          <p:cNvPr id="13" name="Content Placeholder 15">
            <a:extLst>
              <a:ext uri="{FF2B5EF4-FFF2-40B4-BE49-F238E27FC236}">
                <a16:creationId xmlns:a16="http://schemas.microsoft.com/office/drawing/2014/main" id="{2408896B-C2AC-4DC7-8514-31C8BEB66CB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880" y="1173839"/>
            <a:ext cx="6040120" cy="3293209"/>
          </a:xfrm>
        </p:spPr>
        <p:txBody>
          <a:bodyPr wrap="square">
            <a:spAutoFit/>
          </a:bodyPr>
          <a:lstStyle/>
          <a:p>
            <a:pPr algn="just"/>
            <a:r>
              <a:rPr lang="id-ID" sz="2000" dirty="0"/>
              <a:t>Hubungan identitas antar variabel pada model tersebut mengikuti hubungan </a:t>
            </a:r>
            <a:r>
              <a:rPr lang="en-US" sz="2000" dirty="0" err="1"/>
              <a:t>akuntansi</a:t>
            </a:r>
            <a:r>
              <a:rPr lang="id-ID" sz="2000" dirty="0"/>
              <a:t> yang seimbang seperti yang dilakukan antara lain oleh IMF dalam bahan ajar FPP IMF</a:t>
            </a:r>
            <a:endParaRPr lang="en-US" sz="2000" dirty="0"/>
          </a:p>
          <a:p>
            <a:pPr algn="just"/>
            <a:r>
              <a:rPr lang="en-US" sz="2000" dirty="0" err="1"/>
              <a:t>Konsistensi</a:t>
            </a:r>
            <a:r>
              <a:rPr lang="en-US" sz="2000" dirty="0"/>
              <a:t> lain yang </a:t>
            </a:r>
            <a:r>
              <a:rPr lang="en-US" sz="2000" dirty="0" err="1"/>
              <a:t>perlu</a:t>
            </a:r>
            <a:r>
              <a:rPr lang="en-US" sz="2000" dirty="0"/>
              <a:t> </a:t>
            </a:r>
            <a:r>
              <a:rPr lang="en-US" sz="2000" dirty="0" err="1"/>
              <a:t>dilihat</a:t>
            </a:r>
            <a:r>
              <a:rPr lang="en-US" sz="2000" dirty="0"/>
              <a:t> </a:t>
            </a:r>
            <a:r>
              <a:rPr lang="en-US" sz="2000" dirty="0" err="1"/>
              <a:t>misalnya</a:t>
            </a:r>
            <a:r>
              <a:rPr lang="en-US" sz="2000" dirty="0"/>
              <a:t> </a:t>
            </a:r>
            <a:r>
              <a:rPr lang="en-US" sz="2000" dirty="0" err="1"/>
              <a:t>antara</a:t>
            </a:r>
            <a:r>
              <a:rPr lang="en-US" sz="2000" dirty="0"/>
              <a:t> lain; </a:t>
            </a:r>
          </a:p>
          <a:p>
            <a:pPr lvl="1" algn="just"/>
            <a:r>
              <a:rPr lang="en-US" sz="2000" dirty="0"/>
              <a:t>Nilai </a:t>
            </a:r>
            <a:r>
              <a:rPr lang="en-US" sz="2000" i="1" dirty="0"/>
              <a:t>current account</a:t>
            </a:r>
            <a:r>
              <a:rPr lang="en-US" sz="2000" dirty="0"/>
              <a:t> </a:t>
            </a:r>
            <a:r>
              <a:rPr lang="en-US" sz="2000" dirty="0" err="1"/>
              <a:t>dalam</a:t>
            </a:r>
            <a:r>
              <a:rPr lang="en-US" sz="2000" dirty="0"/>
              <a:t> </a:t>
            </a:r>
            <a:r>
              <a:rPr lang="en-US" sz="2000" dirty="0" err="1"/>
              <a:t>sektor</a:t>
            </a:r>
            <a:r>
              <a:rPr lang="en-US" sz="2000" dirty="0"/>
              <a:t> ek</a:t>
            </a:r>
            <a:r>
              <a:rPr lang="id-ID" sz="2000" dirty="0"/>
              <a:t>s</a:t>
            </a:r>
            <a:r>
              <a:rPr lang="en-US" sz="2000" dirty="0"/>
              <a:t>ternal </a:t>
            </a:r>
            <a:r>
              <a:rPr lang="en-US" sz="2000" dirty="0" err="1"/>
              <a:t>harus</a:t>
            </a:r>
            <a:r>
              <a:rPr lang="en-US" sz="2000" dirty="0"/>
              <a:t> </a:t>
            </a:r>
            <a:r>
              <a:rPr lang="en-US" sz="2000" dirty="0" err="1"/>
              <a:t>sama</a:t>
            </a:r>
            <a:r>
              <a:rPr lang="en-US" sz="2000" dirty="0"/>
              <a:t> </a:t>
            </a:r>
            <a:r>
              <a:rPr lang="en-US" sz="2000" dirty="0" err="1"/>
              <a:t>dengan</a:t>
            </a:r>
            <a:r>
              <a:rPr lang="en-US" sz="2000" dirty="0"/>
              <a:t> </a:t>
            </a:r>
            <a:r>
              <a:rPr lang="en-US" sz="2000" dirty="0" err="1"/>
              <a:t>nilai</a:t>
            </a:r>
            <a:r>
              <a:rPr lang="en-US" sz="2000" dirty="0"/>
              <a:t> yang </a:t>
            </a:r>
            <a:r>
              <a:rPr lang="en-US" sz="2000" dirty="0" err="1"/>
              <a:t>ada</a:t>
            </a:r>
            <a:r>
              <a:rPr lang="en-US" sz="2000" dirty="0"/>
              <a:t> </a:t>
            </a:r>
            <a:r>
              <a:rPr lang="en-US" sz="2000" dirty="0" err="1"/>
              <a:t>dalam</a:t>
            </a:r>
            <a:r>
              <a:rPr lang="en-US" sz="2000" dirty="0"/>
              <a:t> </a:t>
            </a:r>
            <a:r>
              <a:rPr lang="en-US" sz="2000" dirty="0" err="1"/>
              <a:t>sektor</a:t>
            </a:r>
            <a:r>
              <a:rPr lang="en-US" sz="2000" dirty="0"/>
              <a:t> </a:t>
            </a:r>
            <a:r>
              <a:rPr lang="en-US" sz="2000" dirty="0" err="1"/>
              <a:t>riil</a:t>
            </a:r>
            <a:endParaRPr lang="en-US" sz="2000" dirty="0"/>
          </a:p>
          <a:p>
            <a:pPr lvl="1" algn="just"/>
            <a:r>
              <a:rPr lang="en-US" sz="2000" dirty="0" err="1"/>
              <a:t>Pergerakan</a:t>
            </a:r>
            <a:r>
              <a:rPr lang="en-US" sz="2000" dirty="0"/>
              <a:t> PDB LU </a:t>
            </a:r>
            <a:r>
              <a:rPr lang="en-US" sz="2000" dirty="0" err="1"/>
              <a:t>Konstruksi</a:t>
            </a:r>
            <a:r>
              <a:rPr lang="en-US" sz="2000" dirty="0"/>
              <a:t> </a:t>
            </a:r>
            <a:r>
              <a:rPr lang="en-US" sz="2000" dirty="0" err="1"/>
              <a:t>harus</a:t>
            </a:r>
            <a:r>
              <a:rPr lang="en-US" sz="2000" dirty="0"/>
              <a:t> </a:t>
            </a:r>
            <a:r>
              <a:rPr lang="en-US" sz="2000" dirty="0" err="1"/>
              <a:t>selaras</a:t>
            </a:r>
            <a:r>
              <a:rPr lang="en-US" sz="2000" dirty="0"/>
              <a:t> </a:t>
            </a:r>
            <a:r>
              <a:rPr lang="en-US" sz="2000" dirty="0" err="1"/>
              <a:t>dengan</a:t>
            </a:r>
            <a:r>
              <a:rPr lang="en-US" sz="2000" dirty="0"/>
              <a:t> </a:t>
            </a:r>
            <a:r>
              <a:rPr lang="en-US" sz="2000" dirty="0" err="1"/>
              <a:t>pergerakan</a:t>
            </a:r>
            <a:r>
              <a:rPr lang="en-US" sz="2000" dirty="0"/>
              <a:t> PDB </a:t>
            </a:r>
            <a:r>
              <a:rPr lang="en-US" sz="2000" dirty="0" err="1"/>
              <a:t>Permintaan</a:t>
            </a:r>
            <a:r>
              <a:rPr lang="en-US" sz="2000" dirty="0"/>
              <a:t> (</a:t>
            </a:r>
            <a:r>
              <a:rPr lang="en-US" sz="2000" dirty="0" err="1"/>
              <a:t>investasi</a:t>
            </a:r>
            <a:r>
              <a:rPr lang="en-US" sz="2000" dirty="0"/>
              <a:t> </a:t>
            </a:r>
            <a:r>
              <a:rPr lang="en-US" sz="2000" dirty="0" err="1"/>
              <a:t>bangunan</a:t>
            </a:r>
            <a:r>
              <a:rPr lang="en-US" sz="2000" dirty="0"/>
              <a:t>)</a:t>
            </a:r>
          </a:p>
          <a:p>
            <a:pPr lvl="1" algn="just"/>
            <a:r>
              <a:rPr lang="en-US" sz="2000" dirty="0" err="1"/>
              <a:t>Pengecekan</a:t>
            </a:r>
            <a:r>
              <a:rPr lang="en-US" sz="2000" dirty="0"/>
              <a:t> </a:t>
            </a:r>
            <a:r>
              <a:rPr lang="en-US" sz="2000" dirty="0" err="1"/>
              <a:t>atas</a:t>
            </a:r>
            <a:r>
              <a:rPr lang="en-US" sz="2000" dirty="0"/>
              <a:t> </a:t>
            </a:r>
            <a:r>
              <a:rPr lang="en-US" sz="2000" dirty="0" err="1"/>
              <a:t>pertumbuhan</a:t>
            </a:r>
            <a:r>
              <a:rPr lang="en-US" sz="2000" dirty="0"/>
              <a:t> </a:t>
            </a:r>
            <a:r>
              <a:rPr lang="en-US" sz="2000" dirty="0" err="1"/>
              <a:t>investasi</a:t>
            </a:r>
            <a:r>
              <a:rPr lang="en-US" sz="2000" dirty="0"/>
              <a:t> </a:t>
            </a:r>
            <a:r>
              <a:rPr lang="en-US" sz="2000" dirty="0" err="1"/>
              <a:t>dengan</a:t>
            </a:r>
            <a:r>
              <a:rPr lang="en-US" sz="2000" dirty="0"/>
              <a:t> </a:t>
            </a:r>
            <a:r>
              <a:rPr lang="en-US" sz="2000" dirty="0" err="1"/>
              <a:t>pertumbuhan</a:t>
            </a:r>
            <a:r>
              <a:rPr lang="en-US" sz="2000" dirty="0"/>
              <a:t> </a:t>
            </a:r>
            <a:r>
              <a:rPr lang="en-US" sz="2000" dirty="0" err="1"/>
              <a:t>kredit</a:t>
            </a:r>
            <a:r>
              <a:rPr lang="en-US" sz="2000" dirty="0"/>
              <a:t>.  </a:t>
            </a:r>
            <a:endParaRPr lang="id-ID" sz="20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07B9FDA-8209-495F-9812-FFD6FE0DFF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161854"/>
            <a:ext cx="5991778" cy="5095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2432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3">
            <a:extLst>
              <a:ext uri="{FF2B5EF4-FFF2-40B4-BE49-F238E27FC236}">
                <a16:creationId xmlns:a16="http://schemas.microsoft.com/office/drawing/2014/main" id="{5031786E-8F2F-4638-BE06-F4BEB4631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Rencana Penyelesaian dan Tim Peneliti</a:t>
            </a:r>
            <a:endParaRPr lang="id-ID" i="1" dirty="0"/>
          </a:p>
        </p:txBody>
      </p:sp>
      <p:sp>
        <p:nvSpPr>
          <p:cNvPr id="4" name="Tampungan Konten 3">
            <a:extLst>
              <a:ext uri="{FF2B5EF4-FFF2-40B4-BE49-F238E27FC236}">
                <a16:creationId xmlns:a16="http://schemas.microsoft.com/office/drawing/2014/main" id="{53D3414B-56A7-4BFA-A301-551F8D2DA4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338" y="487274"/>
            <a:ext cx="12029440" cy="34163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Timeline </a:t>
            </a:r>
            <a:r>
              <a:rPr lang="en-US" dirty="0" err="1"/>
              <a:t>penyelesaian</a:t>
            </a:r>
            <a:r>
              <a:rPr lang="en-US" dirty="0"/>
              <a:t> </a:t>
            </a:r>
            <a:r>
              <a:rPr lang="en-US" dirty="0" err="1"/>
              <a:t>beserta</a:t>
            </a:r>
            <a:r>
              <a:rPr lang="en-US" dirty="0"/>
              <a:t> </a:t>
            </a:r>
            <a:r>
              <a:rPr lang="en-US" dirty="0" err="1"/>
              <a:t>tim</a:t>
            </a:r>
            <a:r>
              <a:rPr lang="en-US" dirty="0"/>
              <a:t> </a:t>
            </a:r>
            <a:r>
              <a:rPr lang="en-US" dirty="0" err="1"/>
              <a:t>peneliti</a:t>
            </a:r>
            <a:r>
              <a:rPr lang="en-US" dirty="0"/>
              <a:t> </a:t>
            </a:r>
            <a:r>
              <a:rPr lang="en-US" dirty="0" err="1"/>
              <a:t>kajian</a:t>
            </a:r>
            <a:endParaRPr lang="en-US" dirty="0"/>
          </a:p>
        </p:txBody>
      </p:sp>
      <p:sp>
        <p:nvSpPr>
          <p:cNvPr id="13" name="Content Placeholder 15">
            <a:extLst>
              <a:ext uri="{FF2B5EF4-FFF2-40B4-BE49-F238E27FC236}">
                <a16:creationId xmlns:a16="http://schemas.microsoft.com/office/drawing/2014/main" id="{2408896B-C2AC-4DC7-8514-31C8BEB66CB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936" y="867347"/>
            <a:ext cx="11587959" cy="1315745"/>
          </a:xfrm>
        </p:spPr>
        <p:txBody>
          <a:bodyPr wrap="square">
            <a:spAutoFit/>
          </a:bodyPr>
          <a:lstStyle/>
          <a:p>
            <a:r>
              <a:rPr lang="en-US" sz="2000" dirty="0"/>
              <a:t> Tim </a:t>
            </a:r>
            <a:r>
              <a:rPr lang="en-US" sz="2000" dirty="0" err="1"/>
              <a:t>peneliti</a:t>
            </a:r>
            <a:r>
              <a:rPr lang="en-US" sz="2000" dirty="0"/>
              <a:t> </a:t>
            </a:r>
            <a:r>
              <a:rPr lang="en-US" sz="2000" dirty="0" err="1"/>
              <a:t>adalah</a:t>
            </a:r>
            <a:r>
              <a:rPr lang="en-US" sz="2000" dirty="0"/>
              <a:t> </a:t>
            </a:r>
            <a:r>
              <a:rPr lang="en-US" sz="2000" dirty="0" err="1"/>
              <a:t>sebagai</a:t>
            </a:r>
            <a:r>
              <a:rPr lang="en-US" sz="2000" dirty="0"/>
              <a:t> </a:t>
            </a:r>
            <a:r>
              <a:rPr lang="en-US" sz="2000" dirty="0" err="1"/>
              <a:t>berikut</a:t>
            </a:r>
            <a:r>
              <a:rPr lang="en-US" sz="2000" dirty="0"/>
              <a:t>:</a:t>
            </a:r>
            <a:endParaRPr lang="id-ID" sz="2000" dirty="0"/>
          </a:p>
          <a:p>
            <a:pPr lvl="1"/>
            <a:r>
              <a:rPr lang="en-US" sz="2000" dirty="0"/>
              <a:t>Ginanjar Utama</a:t>
            </a:r>
            <a:endParaRPr lang="id-ID" sz="2000" dirty="0"/>
          </a:p>
          <a:p>
            <a:pPr lvl="1"/>
            <a:r>
              <a:rPr lang="en-US" sz="2000" dirty="0"/>
              <a:t>Ayi Supriyadi</a:t>
            </a:r>
            <a:endParaRPr lang="id-ID" sz="2000" dirty="0"/>
          </a:p>
          <a:p>
            <a:pPr lvl="1"/>
            <a:r>
              <a:rPr lang="en-US" sz="2000" dirty="0"/>
              <a:t>Nadira Firinda</a:t>
            </a:r>
            <a:endParaRPr lang="id-ID" sz="2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1221" y="2468421"/>
            <a:ext cx="9489558" cy="4100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1733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3">
            <a:extLst>
              <a:ext uri="{FF2B5EF4-FFF2-40B4-BE49-F238E27FC236}">
                <a16:creationId xmlns:a16="http://schemas.microsoft.com/office/drawing/2014/main" id="{5031786E-8F2F-4638-BE06-F4BEB4631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Referensi</a:t>
            </a:r>
            <a:endParaRPr lang="id-ID" i="1" dirty="0"/>
          </a:p>
        </p:txBody>
      </p:sp>
      <p:sp>
        <p:nvSpPr>
          <p:cNvPr id="4" name="Tampungan Konten 3">
            <a:extLst>
              <a:ext uri="{FF2B5EF4-FFF2-40B4-BE49-F238E27FC236}">
                <a16:creationId xmlns:a16="http://schemas.microsoft.com/office/drawing/2014/main" id="{53D3414B-56A7-4BFA-A301-551F8D2DA4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338" y="487274"/>
            <a:ext cx="12029440" cy="369332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 err="1"/>
              <a:t>Referensi</a:t>
            </a:r>
            <a:r>
              <a:rPr lang="en-US" sz="2000" dirty="0"/>
              <a:t> yang </a:t>
            </a:r>
            <a:r>
              <a:rPr lang="en-US" sz="2000" dirty="0" err="1"/>
              <a:t>digunakan</a:t>
            </a:r>
            <a:endParaRPr lang="en-US" sz="2000" dirty="0"/>
          </a:p>
        </p:txBody>
      </p:sp>
      <p:sp>
        <p:nvSpPr>
          <p:cNvPr id="13" name="Content Placeholder 15">
            <a:extLst>
              <a:ext uri="{FF2B5EF4-FFF2-40B4-BE49-F238E27FC236}">
                <a16:creationId xmlns:a16="http://schemas.microsoft.com/office/drawing/2014/main" id="{2408896B-C2AC-4DC7-8514-31C8BEB66CB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880" y="1031939"/>
            <a:ext cx="12029440" cy="4201150"/>
          </a:xfrm>
        </p:spPr>
        <p:txBody>
          <a:bodyPr wrap="square">
            <a:spAutoFit/>
          </a:bodyPr>
          <a:lstStyle/>
          <a:p>
            <a:pPr lvl="0" algn="just"/>
            <a:r>
              <a:rPr lang="id-ID" sz="2000" dirty="0"/>
              <a:t>IMF, Financial Programming and Policies, IMF ICD, 2013</a:t>
            </a:r>
          </a:p>
          <a:p>
            <a:pPr lvl="0" algn="just"/>
            <a:r>
              <a:rPr lang="en-US" sz="2000" dirty="0"/>
              <a:t>Burgess, S., Fernandez-</a:t>
            </a:r>
            <a:r>
              <a:rPr lang="en-US" sz="2000" dirty="0" err="1"/>
              <a:t>Corugedo</a:t>
            </a:r>
            <a:r>
              <a:rPr lang="en-US" sz="2000" dirty="0"/>
              <a:t>, E., </a:t>
            </a:r>
            <a:r>
              <a:rPr lang="en-US" sz="2000" dirty="0" err="1"/>
              <a:t>Groth</a:t>
            </a:r>
            <a:r>
              <a:rPr lang="en-US" sz="2000" dirty="0"/>
              <a:t>, C., Harrison, R., Monti, F., </a:t>
            </a:r>
            <a:r>
              <a:rPr lang="en-US" sz="2000" dirty="0" err="1"/>
              <a:t>Theodoridis</a:t>
            </a:r>
            <a:r>
              <a:rPr lang="en-US" sz="2000" dirty="0"/>
              <a:t>, K. and Waldron, M., “</a:t>
            </a:r>
            <a:r>
              <a:rPr lang="id-ID" sz="2000" i="1" dirty="0"/>
              <a:t>The Bank of England’s forecasting platform: COMPASS, MAPS, EASE and the suite of models</a:t>
            </a:r>
            <a:r>
              <a:rPr lang="en-US" sz="2000" i="1" dirty="0"/>
              <a:t>”</a:t>
            </a:r>
            <a:r>
              <a:rPr lang="en-US" sz="2000" dirty="0"/>
              <a:t>, BOE Working Paper no 471, 2013</a:t>
            </a:r>
            <a:endParaRPr lang="id-ID" sz="2000" dirty="0"/>
          </a:p>
          <a:p>
            <a:pPr lvl="0" algn="just"/>
            <a:r>
              <a:rPr lang="id-ID" sz="2000" dirty="0"/>
              <a:t>Utama, Ginanjar;</a:t>
            </a:r>
            <a:r>
              <a:rPr lang="en-US" sz="2000" dirty="0"/>
              <a:t> Devin; Faiz, Irman;</a:t>
            </a:r>
            <a:r>
              <a:rPr lang="id-ID" sz="2000" dirty="0"/>
              <a:t> Sahminan “</a:t>
            </a:r>
            <a:r>
              <a:rPr lang="id-ID" sz="2000" i="1" dirty="0"/>
              <a:t>Short Term Forecasting for Indonesia Economy (SOFIE) 20</a:t>
            </a:r>
            <a:r>
              <a:rPr lang="en-US" sz="2000" i="1" dirty="0"/>
              <a:t>20</a:t>
            </a:r>
            <a:r>
              <a:rPr lang="id-ID" sz="2000" dirty="0"/>
              <a:t>.” LHP DKEM, Desember 20</a:t>
            </a:r>
            <a:r>
              <a:rPr lang="en-US" sz="2000" dirty="0"/>
              <a:t>20</a:t>
            </a:r>
            <a:r>
              <a:rPr lang="id-ID" sz="2000" dirty="0"/>
              <a:t>.</a:t>
            </a:r>
          </a:p>
          <a:p>
            <a:pPr lvl="0" algn="just"/>
            <a:r>
              <a:rPr lang="id-ID" sz="2000" dirty="0"/>
              <a:t>Utama, Ginanjar;</a:t>
            </a:r>
            <a:r>
              <a:rPr lang="en-US" sz="2000" dirty="0"/>
              <a:t> Firinda, Nadira; Bathaluddin, M Barik; Kusuma, IGP Wira </a:t>
            </a:r>
            <a:r>
              <a:rPr lang="id-ID" sz="2000" dirty="0"/>
              <a:t>“</a:t>
            </a:r>
            <a:r>
              <a:rPr lang="en-US" sz="2000" i="1" dirty="0" err="1"/>
              <a:t>Pengembangan</a:t>
            </a:r>
            <a:r>
              <a:rPr lang="en-US" sz="2000" i="1" dirty="0"/>
              <a:t> Model </a:t>
            </a:r>
            <a:r>
              <a:rPr lang="en-US" sz="2000" i="1" dirty="0" err="1"/>
              <a:t>Sektoral</a:t>
            </a:r>
            <a:r>
              <a:rPr lang="id-ID" sz="2000" dirty="0"/>
              <a:t>” LHP DKEM, Desember 20</a:t>
            </a:r>
            <a:r>
              <a:rPr lang="en-US" sz="2000" dirty="0"/>
              <a:t>21</a:t>
            </a:r>
            <a:r>
              <a:rPr lang="id-ID" sz="2000" dirty="0"/>
              <a:t>.</a:t>
            </a:r>
          </a:p>
          <a:p>
            <a:pPr lvl="0" algn="just"/>
            <a:r>
              <a:rPr lang="id-ID" sz="2000" dirty="0"/>
              <a:t>Wijoseno, Atet; Waluyo; Jati, Bathaluddin, M. Barik; Adhi P., Nur M.; Devin; Astuti, Rieska I.; Oktaviyanti, Dwi; Atras, M. Fadhel;  Harun, Cicilia A.; Sahminan; Kusuma, I.G.P. Wira; Affandi, Yoga; “</a:t>
            </a:r>
            <a:r>
              <a:rPr lang="id-ID" sz="2000" i="1" dirty="0"/>
              <a:t>Model BIPOLMIX (BI Policy Mix); Interaksi Kebijakan Moneter – Makroprudensial</a:t>
            </a:r>
            <a:r>
              <a:rPr lang="id-ID" sz="2000" dirty="0"/>
              <a:t>” LHP DKEM, Desember 2021.</a:t>
            </a:r>
          </a:p>
          <a:p>
            <a:pPr lvl="0" algn="just"/>
            <a:r>
              <a:rPr lang="en-US" sz="2000" dirty="0"/>
              <a:t>Tanner, Evan</a:t>
            </a:r>
            <a:r>
              <a:rPr lang="en-US" sz="2000" i="1" dirty="0"/>
              <a:t>. ”The Algebraic Galaxy of Simple Macroeconomic Models.” </a:t>
            </a:r>
            <a:r>
              <a:rPr lang="en-US" sz="2000" dirty="0"/>
              <a:t>IMF Working Paper 17/123</a:t>
            </a:r>
            <a:r>
              <a:rPr lang="en-US" sz="2000" i="1" dirty="0"/>
              <a:t>, 2017.</a:t>
            </a:r>
            <a:endParaRPr lang="id-ID" sz="2000" dirty="0"/>
          </a:p>
          <a:p>
            <a:pPr lvl="0" algn="just"/>
            <a:r>
              <a:rPr lang="en-US" sz="2000" dirty="0"/>
              <a:t>Tanner, Evan</a:t>
            </a:r>
            <a:r>
              <a:rPr lang="en-US" sz="2000" i="1" dirty="0"/>
              <a:t>. ”Disinflation, External Vulnerability, and Fiscal Intransigence: Some Unpleasant </a:t>
            </a:r>
            <a:r>
              <a:rPr lang="en-US" sz="2000" i="1" dirty="0" err="1"/>
              <a:t>Mundellian</a:t>
            </a:r>
            <a:r>
              <a:rPr lang="en-US" sz="2000" i="1" dirty="0"/>
              <a:t> Arithmetic”  </a:t>
            </a:r>
            <a:r>
              <a:rPr lang="en-US" sz="2000" dirty="0"/>
              <a:t>IMF Working Paper 17/118</a:t>
            </a:r>
            <a:r>
              <a:rPr lang="en-US" sz="2000" i="1" dirty="0"/>
              <a:t>, 2017.</a:t>
            </a:r>
            <a:endParaRPr lang="id-ID" sz="2000" dirty="0"/>
          </a:p>
        </p:txBody>
      </p:sp>
    </p:spTree>
    <p:extLst>
      <p:ext uri="{BB962C8B-B14F-4D97-AF65-F5344CB8AC3E}">
        <p14:creationId xmlns:p14="http://schemas.microsoft.com/office/powerpoint/2010/main" val="3159472785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361</TotalTime>
  <Words>945</Words>
  <Application>Microsoft Office PowerPoint</Application>
  <PresentationFormat>Widescreen</PresentationFormat>
  <Paragraphs>65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Arial</vt:lpstr>
      <vt:lpstr>Calibri</vt:lpstr>
      <vt:lpstr>Century Gothic</vt:lpstr>
      <vt:lpstr>Courier New</vt:lpstr>
      <vt:lpstr>Myriad Pro Cond</vt:lpstr>
      <vt:lpstr>Wingdings</vt:lpstr>
      <vt:lpstr>1_Office Theme</vt:lpstr>
      <vt:lpstr>PowerPoint Presentation</vt:lpstr>
      <vt:lpstr>PowerPoint Presentation</vt:lpstr>
      <vt:lpstr>Latar Belakang</vt:lpstr>
      <vt:lpstr>Tujuan</vt:lpstr>
      <vt:lpstr>Ruang Lingkup</vt:lpstr>
      <vt:lpstr>Metodologi</vt:lpstr>
      <vt:lpstr>Metodologi (Cont’d)</vt:lpstr>
      <vt:lpstr>Rencana Penyelesaian dan Tim Peneliti</vt:lpstr>
      <vt:lpstr>Referensi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Asrianti Mira Anggraeni</dc:creator>
  <cp:lastModifiedBy>Nadira Firinda</cp:lastModifiedBy>
  <cp:revision>20</cp:revision>
  <dcterms:created xsi:type="dcterms:W3CDTF">2022-01-13T02:26:36Z</dcterms:created>
  <dcterms:modified xsi:type="dcterms:W3CDTF">2022-02-22T07:07:01Z</dcterms:modified>
</cp:coreProperties>
</file>